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64" r:id="rId3"/>
    <p:sldId id="365" r:id="rId4"/>
    <p:sldId id="459" r:id="rId5"/>
    <p:sldId id="366" r:id="rId6"/>
    <p:sldId id="367" r:id="rId7"/>
    <p:sldId id="368" r:id="rId8"/>
    <p:sldId id="369" r:id="rId9"/>
    <p:sldId id="460" r:id="rId10"/>
    <p:sldId id="355" r:id="rId11"/>
    <p:sldId id="370" r:id="rId12"/>
    <p:sldId id="461" r:id="rId13"/>
    <p:sldId id="371" r:id="rId14"/>
    <p:sldId id="462" r:id="rId15"/>
    <p:sldId id="356" r:id="rId16"/>
    <p:sldId id="357" r:id="rId17"/>
    <p:sldId id="372" r:id="rId18"/>
    <p:sldId id="463" r:id="rId19"/>
    <p:sldId id="373" r:id="rId20"/>
    <p:sldId id="374" r:id="rId21"/>
    <p:sldId id="447" r:id="rId22"/>
    <p:sldId id="464" r:id="rId23"/>
    <p:sldId id="375" r:id="rId24"/>
    <p:sldId id="465" r:id="rId25"/>
    <p:sldId id="376" r:id="rId26"/>
    <p:sldId id="377" r:id="rId27"/>
    <p:sldId id="378" r:id="rId28"/>
    <p:sldId id="379" r:id="rId29"/>
    <p:sldId id="380" r:id="rId30"/>
    <p:sldId id="466" r:id="rId31"/>
    <p:sldId id="485" r:id="rId32"/>
    <p:sldId id="381" r:id="rId33"/>
    <p:sldId id="477" r:id="rId34"/>
    <p:sldId id="382" r:id="rId35"/>
    <p:sldId id="318" r:id="rId36"/>
    <p:sldId id="277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67" r:id="rId55"/>
    <p:sldId id="400" r:id="rId56"/>
    <p:sldId id="401" r:id="rId57"/>
    <p:sldId id="402" r:id="rId58"/>
    <p:sldId id="452" r:id="rId59"/>
    <p:sldId id="403" r:id="rId60"/>
    <p:sldId id="468" r:id="rId61"/>
    <p:sldId id="404" r:id="rId62"/>
    <p:sldId id="405" r:id="rId63"/>
    <p:sldId id="406" r:id="rId64"/>
    <p:sldId id="407" r:id="rId65"/>
    <p:sldId id="469" r:id="rId66"/>
    <p:sldId id="409" r:id="rId67"/>
    <p:sldId id="410" r:id="rId68"/>
    <p:sldId id="426" r:id="rId69"/>
    <p:sldId id="428" r:id="rId70"/>
    <p:sldId id="429" r:id="rId71"/>
    <p:sldId id="470" r:id="rId72"/>
    <p:sldId id="430" r:id="rId73"/>
    <p:sldId id="431" r:id="rId74"/>
    <p:sldId id="433" r:id="rId75"/>
    <p:sldId id="432" r:id="rId76"/>
    <p:sldId id="471" r:id="rId77"/>
    <p:sldId id="434" r:id="rId78"/>
    <p:sldId id="435" r:id="rId79"/>
    <p:sldId id="472" r:id="rId80"/>
    <p:sldId id="436" r:id="rId81"/>
    <p:sldId id="453" r:id="rId82"/>
    <p:sldId id="438" r:id="rId83"/>
    <p:sldId id="449" r:id="rId84"/>
    <p:sldId id="474" r:id="rId85"/>
    <p:sldId id="455" r:id="rId86"/>
    <p:sldId id="456" r:id="rId87"/>
    <p:sldId id="482" r:id="rId88"/>
    <p:sldId id="483" r:id="rId89"/>
    <p:sldId id="484" r:id="rId90"/>
    <p:sldId id="457" r:id="rId91"/>
    <p:sldId id="475" r:id="rId92"/>
    <p:sldId id="439" r:id="rId93"/>
    <p:sldId id="478" r:id="rId94"/>
    <p:sldId id="411" r:id="rId95"/>
    <p:sldId id="479" r:id="rId96"/>
    <p:sldId id="412" r:id="rId97"/>
    <p:sldId id="476" r:id="rId98"/>
    <p:sldId id="319" r:id="rId99"/>
    <p:sldId id="413" r:id="rId100"/>
    <p:sldId id="414" r:id="rId101"/>
    <p:sldId id="458" r:id="rId102"/>
    <p:sldId id="415" r:id="rId103"/>
    <p:sldId id="480" r:id="rId104"/>
    <p:sldId id="334" r:id="rId10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Objects="1">
      <p:cViewPr>
        <p:scale>
          <a:sx n="125" d="100"/>
          <a:sy n="125" d="100"/>
        </p:scale>
        <p:origin x="-1344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DA60C-F55E-4693-819A-272F5D0184C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BD85239-6627-465D-8E36-86B3CF04A89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1977</a:t>
          </a:r>
          <a:r>
            <a:rPr lang="zh-TW" sz="1800" b="1" dirty="0" smtClean="0"/>
            <a:t>年，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大學設立了最早命名為資訊工程系的科系。</a:t>
          </a:r>
          <a:endParaRPr lang="zh-TW" sz="1800" dirty="0"/>
        </a:p>
      </dgm:t>
    </dgm:pt>
    <dgm:pt modelId="{4C0E87C3-992B-4A93-B4D3-596496170A77}" type="sib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3EA4C932-E069-4D8B-88F6-84BE60D3A6BB}" type="par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1FCBF336-AE42-4EB0-A0AD-4E913405EC69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1969</a:t>
          </a:r>
          <a:r>
            <a:rPr lang="zh-TW" sz="1800" b="1" dirty="0" smtClean="0"/>
            <a:t>年，淡江大學設立的電子計算機科學學系是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最早的計算機科學系。</a:t>
          </a:r>
          <a:endParaRPr lang="zh-TW" sz="1800" dirty="0"/>
        </a:p>
      </dgm:t>
    </dgm:pt>
    <dgm:pt modelId="{511E48C7-E8A4-4387-94BA-00FAD40C00D8}" type="sib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F8D46124-681E-4255-ADD3-3C4CD192566C}" type="par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BC6066D0-A971-46FA-8EC4-E395BF22814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1960</a:t>
          </a:r>
          <a:r>
            <a:rPr lang="zh-TW" sz="1800" b="1" dirty="0" smtClean="0"/>
            <a:t>年，交通大學設立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最早的計算機研究學程。</a:t>
          </a:r>
          <a:endParaRPr lang="zh-TW" sz="1800" dirty="0"/>
        </a:p>
      </dgm:t>
    </dgm:pt>
    <dgm:pt modelId="{B132C0F8-B451-453B-8B9E-98D8C42149FC}" type="sib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A40D9460-D7BC-4CEE-A16B-12C97CA6A17F}" type="par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20A02875-B920-4502-90E2-A829E9A4AE06}" type="pres">
      <dgm:prSet presAssocID="{8DEDA60C-F55E-4693-819A-272F5D018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80EC0E7-D492-4778-AD42-09E7261423B2}" type="pres">
      <dgm:prSet presAssocID="{BC6066D0-A971-46FA-8EC4-E395BF22814B}" presName="node" presStyleLbl="node1" presStyleIdx="0" presStyleCnt="3" custScaleX="1192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901B86-A96E-461B-AE1A-DDC0B6783B88}" type="pres">
      <dgm:prSet presAssocID="{B132C0F8-B451-453B-8B9E-98D8C42149F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6B42B3A-F4A2-4540-A4B1-79A477796CE4}" type="pres">
      <dgm:prSet presAssocID="{B132C0F8-B451-453B-8B9E-98D8C42149FC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758DBC1-6C11-44C0-AB85-0F95675156F3}" type="pres">
      <dgm:prSet presAssocID="{1FCBF336-AE42-4EB0-A0AD-4E913405EC69}" presName="node" presStyleLbl="node1" presStyleIdx="1" presStyleCnt="3" custScaleX="1650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CEFBE9-1FE3-44E2-9BCF-421701B8C49D}" type="pres">
      <dgm:prSet presAssocID="{511E48C7-E8A4-4387-94BA-00FAD40C00D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61320EF-717F-4F65-B088-79EEB705E99F}" type="pres">
      <dgm:prSet presAssocID="{511E48C7-E8A4-4387-94BA-00FAD40C00D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A24774EF-6DB9-4725-8CFC-3AE89CC59633}" type="pres">
      <dgm:prSet presAssocID="{7BD85239-6627-465D-8E36-86B3CF04A89B}" presName="node" presStyleLbl="node1" presStyleIdx="2" presStyleCnt="3" custScaleX="13562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C46583-B6EE-42B9-B58F-2707E9BA56BB}" type="presOf" srcId="{1FCBF336-AE42-4EB0-A0AD-4E913405EC69}" destId="{3758DBC1-6C11-44C0-AB85-0F95675156F3}" srcOrd="0" destOrd="0" presId="urn:microsoft.com/office/officeart/2005/8/layout/process1"/>
    <dgm:cxn modelId="{46B8299D-28F3-4371-AFCC-2E945FD02DEA}" type="presOf" srcId="{8DEDA60C-F55E-4693-819A-272F5D0184C3}" destId="{20A02875-B920-4502-90E2-A829E9A4AE06}" srcOrd="0" destOrd="0" presId="urn:microsoft.com/office/officeart/2005/8/layout/process1"/>
    <dgm:cxn modelId="{591FE704-916D-4638-8836-469903593F1E}" srcId="{8DEDA60C-F55E-4693-819A-272F5D0184C3}" destId="{BC6066D0-A971-46FA-8EC4-E395BF22814B}" srcOrd="0" destOrd="0" parTransId="{A40D9460-D7BC-4CEE-A16B-12C97CA6A17F}" sibTransId="{B132C0F8-B451-453B-8B9E-98D8C42149FC}"/>
    <dgm:cxn modelId="{06EFB425-42CF-452D-B0C4-6FE8FEF93AC5}" type="presOf" srcId="{7BD85239-6627-465D-8E36-86B3CF04A89B}" destId="{A24774EF-6DB9-4725-8CFC-3AE89CC59633}" srcOrd="0" destOrd="0" presId="urn:microsoft.com/office/officeart/2005/8/layout/process1"/>
    <dgm:cxn modelId="{31F86663-6755-4D52-9123-34B1BFCFF62A}" type="presOf" srcId="{B132C0F8-B451-453B-8B9E-98D8C42149FC}" destId="{C6901B86-A96E-461B-AE1A-DDC0B6783B88}" srcOrd="0" destOrd="0" presId="urn:microsoft.com/office/officeart/2005/8/layout/process1"/>
    <dgm:cxn modelId="{AD00CB03-CFB3-4A96-AC3F-63E7DF3D1421}" type="presOf" srcId="{B132C0F8-B451-453B-8B9E-98D8C42149FC}" destId="{F6B42B3A-F4A2-4540-A4B1-79A477796CE4}" srcOrd="1" destOrd="0" presId="urn:microsoft.com/office/officeart/2005/8/layout/process1"/>
    <dgm:cxn modelId="{B35F12B6-4FA7-41E5-8567-7115C1BA5B95}" srcId="{8DEDA60C-F55E-4693-819A-272F5D0184C3}" destId="{7BD85239-6627-465D-8E36-86B3CF04A89B}" srcOrd="2" destOrd="0" parTransId="{3EA4C932-E069-4D8B-88F6-84BE60D3A6BB}" sibTransId="{4C0E87C3-992B-4A93-B4D3-596496170A77}"/>
    <dgm:cxn modelId="{A14B7BB0-7F83-403F-BF82-409874B63C52}" type="presOf" srcId="{511E48C7-E8A4-4387-94BA-00FAD40C00D8}" destId="{F8CEFBE9-1FE3-44E2-9BCF-421701B8C49D}" srcOrd="0" destOrd="0" presId="urn:microsoft.com/office/officeart/2005/8/layout/process1"/>
    <dgm:cxn modelId="{D884FA93-F9C3-4CA6-AA6C-7BA8435F7068}" type="presOf" srcId="{BC6066D0-A971-46FA-8EC4-E395BF22814B}" destId="{E80EC0E7-D492-4778-AD42-09E7261423B2}" srcOrd="0" destOrd="0" presId="urn:microsoft.com/office/officeart/2005/8/layout/process1"/>
    <dgm:cxn modelId="{E2C833D3-BE0D-4BA6-9559-32EF6DD3976D}" srcId="{8DEDA60C-F55E-4693-819A-272F5D0184C3}" destId="{1FCBF336-AE42-4EB0-A0AD-4E913405EC69}" srcOrd="1" destOrd="0" parTransId="{F8D46124-681E-4255-ADD3-3C4CD192566C}" sibTransId="{511E48C7-E8A4-4387-94BA-00FAD40C00D8}"/>
    <dgm:cxn modelId="{D2009207-0CBB-43F8-85CB-C580E0B1EDBB}" type="presOf" srcId="{511E48C7-E8A4-4387-94BA-00FAD40C00D8}" destId="{F61320EF-717F-4F65-B088-79EEB705E99F}" srcOrd="1" destOrd="0" presId="urn:microsoft.com/office/officeart/2005/8/layout/process1"/>
    <dgm:cxn modelId="{8F4DE075-71A4-425E-9688-8BEF56D48193}" type="presParOf" srcId="{20A02875-B920-4502-90E2-A829E9A4AE06}" destId="{E80EC0E7-D492-4778-AD42-09E7261423B2}" srcOrd="0" destOrd="0" presId="urn:microsoft.com/office/officeart/2005/8/layout/process1"/>
    <dgm:cxn modelId="{511C7384-5E7F-45E3-B8B9-475886A551BA}" type="presParOf" srcId="{20A02875-B920-4502-90E2-A829E9A4AE06}" destId="{C6901B86-A96E-461B-AE1A-DDC0B6783B88}" srcOrd="1" destOrd="0" presId="urn:microsoft.com/office/officeart/2005/8/layout/process1"/>
    <dgm:cxn modelId="{5266C489-8FB5-4EEC-8D2E-0F1E74F4852A}" type="presParOf" srcId="{C6901B86-A96E-461B-AE1A-DDC0B6783B88}" destId="{F6B42B3A-F4A2-4540-A4B1-79A477796CE4}" srcOrd="0" destOrd="0" presId="urn:microsoft.com/office/officeart/2005/8/layout/process1"/>
    <dgm:cxn modelId="{94D11C77-5CDB-4810-B133-3E508A1D13BA}" type="presParOf" srcId="{20A02875-B920-4502-90E2-A829E9A4AE06}" destId="{3758DBC1-6C11-44C0-AB85-0F95675156F3}" srcOrd="2" destOrd="0" presId="urn:microsoft.com/office/officeart/2005/8/layout/process1"/>
    <dgm:cxn modelId="{E6B51E7A-B86B-402D-A142-E4CB322749EA}" type="presParOf" srcId="{20A02875-B920-4502-90E2-A829E9A4AE06}" destId="{F8CEFBE9-1FE3-44E2-9BCF-421701B8C49D}" srcOrd="3" destOrd="0" presId="urn:microsoft.com/office/officeart/2005/8/layout/process1"/>
    <dgm:cxn modelId="{DF560362-133F-44A4-941D-386E4F35C7A0}" type="presParOf" srcId="{F8CEFBE9-1FE3-44E2-9BCF-421701B8C49D}" destId="{F61320EF-717F-4F65-B088-79EEB705E99F}" srcOrd="0" destOrd="0" presId="urn:microsoft.com/office/officeart/2005/8/layout/process1"/>
    <dgm:cxn modelId="{77EE3322-9309-4571-837A-38CB41918CAB}" type="presParOf" srcId="{20A02875-B920-4502-90E2-A829E9A4AE06}" destId="{A24774EF-6DB9-4725-8CFC-3AE89CC5963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D6C36-E617-420A-9461-31DA8490C9A3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C52AA4C5-C895-4791-94BB-FA0E4EF3E35B}">
      <dgm:prSet phldrT="[文字]"/>
      <dgm:spPr/>
      <dgm:t>
        <a:bodyPr/>
        <a:lstStyle/>
        <a:p>
          <a:r>
            <a:rPr lang="en-US" altLang="zh-TW" dirty="0" smtClean="0"/>
            <a:t>Linus</a:t>
          </a:r>
          <a:endParaRPr lang="zh-TW" altLang="en-US" dirty="0"/>
        </a:p>
      </dgm:t>
    </dgm:pt>
    <dgm:pt modelId="{0F7E9DAD-6C03-4B3A-9F29-993CA99E92CE}" type="par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03C73790-22CB-4813-93A8-FD7E341BCADC}" type="sib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3FC6573F-9DE0-429E-A66E-EC87C3ADF5C2}">
      <dgm:prSet phldrT="[文字]"/>
      <dgm:spPr/>
      <dgm:t>
        <a:bodyPr/>
        <a:lstStyle/>
        <a:p>
          <a:r>
            <a:rPr lang="en-US" altLang="zh-TW" dirty="0" smtClean="0"/>
            <a:t>UNIX</a:t>
          </a:r>
          <a:endParaRPr lang="zh-TW" altLang="en-US" dirty="0"/>
        </a:p>
      </dgm:t>
    </dgm:pt>
    <dgm:pt modelId="{01FAEFCC-B95F-43D2-8342-4D3D08D374FA}" type="par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7EEA5FB5-A1F6-49E8-B9EE-E4F017788E4B}" type="sib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0F209415-C8BC-400A-819F-4B34C8F29DB5}">
      <dgm:prSet phldrT="[文字]"/>
      <dgm:spPr/>
      <dgm:t>
        <a:bodyPr/>
        <a:lstStyle/>
        <a:p>
          <a:r>
            <a:rPr lang="en-US" altLang="zh-TW" dirty="0" smtClean="0">
              <a:solidFill>
                <a:srgbClr val="C00000"/>
              </a:solidFill>
            </a:rPr>
            <a:t>Linux</a:t>
          </a:r>
          <a:endParaRPr lang="zh-TW" altLang="en-US" dirty="0">
            <a:solidFill>
              <a:srgbClr val="C00000"/>
            </a:solidFill>
          </a:endParaRPr>
        </a:p>
      </dgm:t>
    </dgm:pt>
    <dgm:pt modelId="{1FDF6ED6-D33E-4460-B758-21938AEE9F2F}" type="par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4BF9EEE2-D6FB-4F61-A7BE-A46B4D124583}" type="sib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6251AEB4-09E6-4264-B83E-1DF4361BA5C0}" type="pres">
      <dgm:prSet presAssocID="{ABDD6C36-E617-420A-9461-31DA8490C9A3}" presName="linearFlow" presStyleCnt="0">
        <dgm:presLayoutVars>
          <dgm:dir/>
          <dgm:resizeHandles val="exact"/>
        </dgm:presLayoutVars>
      </dgm:prSet>
      <dgm:spPr/>
    </dgm:pt>
    <dgm:pt modelId="{16B51E31-C4D2-4E83-BDE5-9A3A3B5902CD}" type="pres">
      <dgm:prSet presAssocID="{C52AA4C5-C895-4791-94BB-FA0E4EF3E35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01E099-0C22-40BF-811A-B2375D128EF6}" type="pres">
      <dgm:prSet presAssocID="{03C73790-22CB-4813-93A8-FD7E341BCADC}" presName="spacerL" presStyleCnt="0"/>
      <dgm:spPr/>
    </dgm:pt>
    <dgm:pt modelId="{3837C16B-7D7E-4048-BDDC-3032DBEBED48}" type="pres">
      <dgm:prSet presAssocID="{03C73790-22CB-4813-93A8-FD7E341BCAD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C1EC2F0-F680-4B6E-BE03-B4318A48AD27}" type="pres">
      <dgm:prSet presAssocID="{03C73790-22CB-4813-93A8-FD7E341BCADC}" presName="spacerR" presStyleCnt="0"/>
      <dgm:spPr/>
    </dgm:pt>
    <dgm:pt modelId="{D4CCF1DD-13DF-4722-B6E9-BF71154BAE53}" type="pres">
      <dgm:prSet presAssocID="{3FC6573F-9DE0-429E-A66E-EC87C3ADF5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30163-9825-452A-8847-2A3EDAE37A3F}" type="pres">
      <dgm:prSet presAssocID="{7EEA5FB5-A1F6-49E8-B9EE-E4F017788E4B}" presName="spacerL" presStyleCnt="0"/>
      <dgm:spPr/>
    </dgm:pt>
    <dgm:pt modelId="{2101A7AB-680D-470D-9AEC-B43A54AB3E4F}" type="pres">
      <dgm:prSet presAssocID="{7EEA5FB5-A1F6-49E8-B9EE-E4F017788E4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9E83F9E-CF42-4C0D-BDA8-39FD600F4481}" type="pres">
      <dgm:prSet presAssocID="{7EEA5FB5-A1F6-49E8-B9EE-E4F017788E4B}" presName="spacerR" presStyleCnt="0"/>
      <dgm:spPr/>
    </dgm:pt>
    <dgm:pt modelId="{D3886071-BFAA-4AA6-99AE-018BA1BD48A9}" type="pres">
      <dgm:prSet presAssocID="{0F209415-C8BC-400A-819F-4B34C8F29D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BA6A07-CC9E-4CC7-AB03-648F53E75A6B}" type="presOf" srcId="{C52AA4C5-C895-4791-94BB-FA0E4EF3E35B}" destId="{16B51E31-C4D2-4E83-BDE5-9A3A3B5902CD}" srcOrd="0" destOrd="0" presId="urn:microsoft.com/office/officeart/2005/8/layout/equation1"/>
    <dgm:cxn modelId="{D4D21069-8E11-43F0-9AD9-9E707E9AF27D}" srcId="{ABDD6C36-E617-420A-9461-31DA8490C9A3}" destId="{C52AA4C5-C895-4791-94BB-FA0E4EF3E35B}" srcOrd="0" destOrd="0" parTransId="{0F7E9DAD-6C03-4B3A-9F29-993CA99E92CE}" sibTransId="{03C73790-22CB-4813-93A8-FD7E341BCADC}"/>
    <dgm:cxn modelId="{E89A105C-CAD3-4616-977B-CD732FF6FC62}" type="presOf" srcId="{7EEA5FB5-A1F6-49E8-B9EE-E4F017788E4B}" destId="{2101A7AB-680D-470D-9AEC-B43A54AB3E4F}" srcOrd="0" destOrd="0" presId="urn:microsoft.com/office/officeart/2005/8/layout/equation1"/>
    <dgm:cxn modelId="{D9D1BCA8-3D07-433F-AD53-89B466D31ED6}" type="presOf" srcId="{ABDD6C36-E617-420A-9461-31DA8490C9A3}" destId="{6251AEB4-09E6-4264-B83E-1DF4361BA5C0}" srcOrd="0" destOrd="0" presId="urn:microsoft.com/office/officeart/2005/8/layout/equation1"/>
    <dgm:cxn modelId="{B7D26086-2883-488F-BE33-76751092B6CF}" type="presOf" srcId="{3FC6573F-9DE0-429E-A66E-EC87C3ADF5C2}" destId="{D4CCF1DD-13DF-4722-B6E9-BF71154BAE53}" srcOrd="0" destOrd="0" presId="urn:microsoft.com/office/officeart/2005/8/layout/equation1"/>
    <dgm:cxn modelId="{F2FBBF59-1952-4FEA-A14C-41B734300480}" type="presOf" srcId="{0F209415-C8BC-400A-819F-4B34C8F29DB5}" destId="{D3886071-BFAA-4AA6-99AE-018BA1BD48A9}" srcOrd="0" destOrd="0" presId="urn:microsoft.com/office/officeart/2005/8/layout/equation1"/>
    <dgm:cxn modelId="{36C6991D-7F4F-474F-BECB-13085F7424E2}" type="presOf" srcId="{03C73790-22CB-4813-93A8-FD7E341BCADC}" destId="{3837C16B-7D7E-4048-BDDC-3032DBEBED48}" srcOrd="0" destOrd="0" presId="urn:microsoft.com/office/officeart/2005/8/layout/equation1"/>
    <dgm:cxn modelId="{42A23466-DF5E-4CF7-84D2-8A185FE7540D}" srcId="{ABDD6C36-E617-420A-9461-31DA8490C9A3}" destId="{3FC6573F-9DE0-429E-A66E-EC87C3ADF5C2}" srcOrd="1" destOrd="0" parTransId="{01FAEFCC-B95F-43D2-8342-4D3D08D374FA}" sibTransId="{7EEA5FB5-A1F6-49E8-B9EE-E4F017788E4B}"/>
    <dgm:cxn modelId="{A94D1E23-2B85-4EA1-B828-6B8071E5AB7D}" srcId="{ABDD6C36-E617-420A-9461-31DA8490C9A3}" destId="{0F209415-C8BC-400A-819F-4B34C8F29DB5}" srcOrd="2" destOrd="0" parTransId="{1FDF6ED6-D33E-4460-B758-21938AEE9F2F}" sibTransId="{4BF9EEE2-D6FB-4F61-A7BE-A46B4D124583}"/>
    <dgm:cxn modelId="{748851B0-550E-405B-B68B-D1D3D9433678}" type="presParOf" srcId="{6251AEB4-09E6-4264-B83E-1DF4361BA5C0}" destId="{16B51E31-C4D2-4E83-BDE5-9A3A3B5902CD}" srcOrd="0" destOrd="0" presId="urn:microsoft.com/office/officeart/2005/8/layout/equation1"/>
    <dgm:cxn modelId="{DCCC65DC-5EC0-4DA2-B011-D8E7735CF57A}" type="presParOf" srcId="{6251AEB4-09E6-4264-B83E-1DF4361BA5C0}" destId="{1701E099-0C22-40BF-811A-B2375D128EF6}" srcOrd="1" destOrd="0" presId="urn:microsoft.com/office/officeart/2005/8/layout/equation1"/>
    <dgm:cxn modelId="{6EFFC313-DE09-4D9B-A487-A94A6991B2D7}" type="presParOf" srcId="{6251AEB4-09E6-4264-B83E-1DF4361BA5C0}" destId="{3837C16B-7D7E-4048-BDDC-3032DBEBED48}" srcOrd="2" destOrd="0" presId="urn:microsoft.com/office/officeart/2005/8/layout/equation1"/>
    <dgm:cxn modelId="{186A8FDD-9CA4-4AE5-A1D5-F3EF21ADBC8E}" type="presParOf" srcId="{6251AEB4-09E6-4264-B83E-1DF4361BA5C0}" destId="{8C1EC2F0-F680-4B6E-BE03-B4318A48AD27}" srcOrd="3" destOrd="0" presId="urn:microsoft.com/office/officeart/2005/8/layout/equation1"/>
    <dgm:cxn modelId="{05026429-1066-41AE-9411-AE6BA664C0F8}" type="presParOf" srcId="{6251AEB4-09E6-4264-B83E-1DF4361BA5C0}" destId="{D4CCF1DD-13DF-4722-B6E9-BF71154BAE53}" srcOrd="4" destOrd="0" presId="urn:microsoft.com/office/officeart/2005/8/layout/equation1"/>
    <dgm:cxn modelId="{BD5E539C-B520-4A80-BEF1-CE9DDDC2B92F}" type="presParOf" srcId="{6251AEB4-09E6-4264-B83E-1DF4361BA5C0}" destId="{C6430163-9825-452A-8847-2A3EDAE37A3F}" srcOrd="5" destOrd="0" presId="urn:microsoft.com/office/officeart/2005/8/layout/equation1"/>
    <dgm:cxn modelId="{F914EAEA-4F22-4086-8CA6-00D62091F5FE}" type="presParOf" srcId="{6251AEB4-09E6-4264-B83E-1DF4361BA5C0}" destId="{2101A7AB-680D-470D-9AEC-B43A54AB3E4F}" srcOrd="6" destOrd="0" presId="urn:microsoft.com/office/officeart/2005/8/layout/equation1"/>
    <dgm:cxn modelId="{72784136-11B3-49B6-B0BB-7065B45CBB81}" type="presParOf" srcId="{6251AEB4-09E6-4264-B83E-1DF4361BA5C0}" destId="{99E83F9E-CF42-4C0D-BDA8-39FD600F4481}" srcOrd="7" destOrd="0" presId="urn:microsoft.com/office/officeart/2005/8/layout/equation1"/>
    <dgm:cxn modelId="{498F09B3-FAFC-49B5-A037-8F46AAC3E274}" type="presParOf" srcId="{6251AEB4-09E6-4264-B83E-1DF4361BA5C0}" destId="{D3886071-BFAA-4AA6-99AE-018BA1BD48A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96063-48C3-4B6E-A1E0-B3C5DDD06795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D571AF8-21D4-4F42-9B66-CF13D28FCDE3}">
      <dgm:prSet/>
      <dgm:spPr/>
      <dgm:t>
        <a:bodyPr/>
        <a:lstStyle/>
        <a:p>
          <a:pPr rtl="0"/>
          <a:r>
            <a:rPr lang="en-US" b="1" smtClean="0"/>
            <a:t>HP</a:t>
          </a:r>
          <a:endParaRPr lang="zh-TW"/>
        </a:p>
      </dgm:t>
    </dgm:pt>
    <dgm:pt modelId="{530D567F-5800-4F14-A587-F30CFAD1A633}" type="par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20AD78E4-7E35-49EE-B1B0-8D57F35B4A88}" type="sib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997A2A8B-8AF8-4195-8463-FA8CBD378CC3}">
      <dgm:prSet/>
      <dgm:spPr/>
      <dgm:t>
        <a:bodyPr/>
        <a:lstStyle/>
        <a:p>
          <a:pPr rtl="0"/>
          <a:r>
            <a:rPr lang="en-US" b="1" dirty="0" smtClean="0"/>
            <a:t>Acer</a:t>
          </a:r>
          <a:br>
            <a:rPr lang="en-US" b="1" dirty="0" smtClean="0"/>
          </a:br>
          <a:r>
            <a:rPr lang="en-US" b="1" dirty="0" smtClean="0"/>
            <a:t>(</a:t>
          </a:r>
          <a:r>
            <a:rPr lang="zh-TW" b="1" dirty="0" smtClean="0"/>
            <a:t>宏碁</a:t>
          </a:r>
          <a:r>
            <a:rPr lang="en-US" b="1" dirty="0" smtClean="0"/>
            <a:t>)</a:t>
          </a:r>
          <a:endParaRPr lang="zh-TW" dirty="0"/>
        </a:p>
      </dgm:t>
    </dgm:pt>
    <dgm:pt modelId="{A8046BE5-E831-4A6E-BC1D-26A34F5D1B6B}" type="par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E12FCFCA-9210-455E-9CA7-7C6FA97EC670}" type="sib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C594FCD7-2DC6-4AA1-981E-ADB42562B25D}">
      <dgm:prSet/>
      <dgm:spPr/>
      <dgm:t>
        <a:bodyPr/>
        <a:lstStyle/>
        <a:p>
          <a:pPr rtl="0"/>
          <a:r>
            <a:rPr lang="en-US" b="1" smtClean="0"/>
            <a:t>Dell</a:t>
          </a:r>
          <a:endParaRPr lang="zh-TW"/>
        </a:p>
      </dgm:t>
    </dgm:pt>
    <dgm:pt modelId="{A45C8E63-5061-467C-93D4-EB696C4BBC36}" type="par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AC5BD04D-0A24-4091-A623-0C29981EDB93}" type="sib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8156DCB4-A8B6-469C-B018-989F7240187D}">
      <dgm:prSet/>
      <dgm:spPr/>
      <dgm:t>
        <a:bodyPr/>
        <a:lstStyle/>
        <a:p>
          <a:pPr rtl="0"/>
          <a:r>
            <a:rPr lang="en-US" b="1" dirty="0" smtClean="0"/>
            <a:t>Lenovo</a:t>
          </a:r>
          <a:endParaRPr lang="zh-TW" dirty="0"/>
        </a:p>
      </dgm:t>
    </dgm:pt>
    <dgm:pt modelId="{8F37B960-FF9B-4FDD-9DB6-2AB3077350E4}" type="par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F91A424F-586D-425F-BED9-7751895B5130}" type="sib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C6453326-C1E1-4D0B-9742-D867E1CFF16B}">
      <dgm:prSet/>
      <dgm:spPr/>
      <dgm:t>
        <a:bodyPr/>
        <a:lstStyle/>
        <a:p>
          <a:pPr rtl="0"/>
          <a:r>
            <a:rPr lang="en-US" b="1" smtClean="0"/>
            <a:t>Toshiba</a:t>
          </a:r>
          <a:endParaRPr lang="zh-TW"/>
        </a:p>
      </dgm:t>
    </dgm:pt>
    <dgm:pt modelId="{43590BD2-B4AE-44DE-AC35-7DE018512ADF}" type="par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B1CF21D8-5201-4480-84F3-ECBA85FB1995}" type="sib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06DC90FA-50B8-401C-93A4-B2E9C2B8E7F9}" type="pres">
      <dgm:prSet presAssocID="{E5396063-48C3-4B6E-A1E0-B3C5DDD06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C43BD75-1FA9-4AE9-99A4-D3CA3D45CE55}" type="pres">
      <dgm:prSet presAssocID="{1D571AF8-21D4-4F42-9B66-CF13D28FCD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7CBEF-B817-41C7-B002-62538A20BBE2}" type="pres">
      <dgm:prSet presAssocID="{20AD78E4-7E35-49EE-B1B0-8D57F35B4A8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46C43646-9E88-49E2-BBF7-077BF0D14C3B}" type="pres">
      <dgm:prSet presAssocID="{20AD78E4-7E35-49EE-B1B0-8D57F35B4A8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BEA039B8-6357-4EB9-AD48-2A959FDB8828}" type="pres">
      <dgm:prSet presAssocID="{997A2A8B-8AF8-4195-8463-FA8CBD378C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24936D-74F4-4689-8BB2-1B4FB47F3F14}" type="pres">
      <dgm:prSet presAssocID="{E12FCFCA-9210-455E-9CA7-7C6FA97EC670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A56CDAEC-4BAA-46F2-9679-4D9ED4F14FFF}" type="pres">
      <dgm:prSet presAssocID="{E12FCFCA-9210-455E-9CA7-7C6FA97EC670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0F9F910F-8D39-4A93-9A59-41558CD81411}" type="pres">
      <dgm:prSet presAssocID="{C594FCD7-2DC6-4AA1-981E-ADB42562B2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CA07CE-D322-4F98-8930-303DFC772F1A}" type="pres">
      <dgm:prSet presAssocID="{AC5BD04D-0A24-4091-A623-0C29981EDB93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533B5D0-EF3E-4594-A30C-BF9D1E3F3790}" type="pres">
      <dgm:prSet presAssocID="{AC5BD04D-0A24-4091-A623-0C29981EDB93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44EE13CB-BF68-439D-B273-8C4E452B3CD3}" type="pres">
      <dgm:prSet presAssocID="{8156DCB4-A8B6-469C-B018-989F7240187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D6007-D676-454D-9806-0CFEAE1C9EE6}" type="pres">
      <dgm:prSet presAssocID="{F91A424F-586D-425F-BED9-7751895B5130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21C43BC2-D245-46BF-9DC4-F20188DD7D33}" type="pres">
      <dgm:prSet presAssocID="{F91A424F-586D-425F-BED9-7751895B5130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AFBFEBB0-1072-4BC5-8E5F-ABB3C42F7706}" type="pres">
      <dgm:prSet presAssocID="{C6453326-C1E1-4D0B-9742-D867E1CFF1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4B2659-D4AF-4994-B1C2-234F29932D37}" type="presOf" srcId="{E12FCFCA-9210-455E-9CA7-7C6FA97EC670}" destId="{A56CDAEC-4BAA-46F2-9679-4D9ED4F14FFF}" srcOrd="1" destOrd="0" presId="urn:microsoft.com/office/officeart/2005/8/layout/process1"/>
    <dgm:cxn modelId="{8A080C6F-1962-4353-A648-E30A0CF552B0}" type="presOf" srcId="{8156DCB4-A8B6-469C-B018-989F7240187D}" destId="{44EE13CB-BF68-439D-B273-8C4E452B3CD3}" srcOrd="0" destOrd="0" presId="urn:microsoft.com/office/officeart/2005/8/layout/process1"/>
    <dgm:cxn modelId="{B3419FA4-8CEC-48DB-BEC8-1B097AB51AD8}" srcId="{E5396063-48C3-4B6E-A1E0-B3C5DDD06795}" destId="{1D571AF8-21D4-4F42-9B66-CF13D28FCDE3}" srcOrd="0" destOrd="0" parTransId="{530D567F-5800-4F14-A587-F30CFAD1A633}" sibTransId="{20AD78E4-7E35-49EE-B1B0-8D57F35B4A88}"/>
    <dgm:cxn modelId="{43C9A296-5CA9-48E5-BFF6-F4CAF621E35B}" srcId="{E5396063-48C3-4B6E-A1E0-B3C5DDD06795}" destId="{C6453326-C1E1-4D0B-9742-D867E1CFF16B}" srcOrd="4" destOrd="0" parTransId="{43590BD2-B4AE-44DE-AC35-7DE018512ADF}" sibTransId="{B1CF21D8-5201-4480-84F3-ECBA85FB1995}"/>
    <dgm:cxn modelId="{64B60BBD-BC2D-4342-A3D0-8294858FF7F2}" type="presOf" srcId="{AC5BD04D-0A24-4091-A623-0C29981EDB93}" destId="{3533B5D0-EF3E-4594-A30C-BF9D1E3F3790}" srcOrd="1" destOrd="0" presId="urn:microsoft.com/office/officeart/2005/8/layout/process1"/>
    <dgm:cxn modelId="{12FE6096-D2CB-4E06-AF62-95ACE9799EB6}" type="presOf" srcId="{20AD78E4-7E35-49EE-B1B0-8D57F35B4A88}" destId="{46C43646-9E88-49E2-BBF7-077BF0D14C3B}" srcOrd="1" destOrd="0" presId="urn:microsoft.com/office/officeart/2005/8/layout/process1"/>
    <dgm:cxn modelId="{96FA66CC-D28A-4075-9569-09D23459005D}" type="presOf" srcId="{E12FCFCA-9210-455E-9CA7-7C6FA97EC670}" destId="{4A24936D-74F4-4689-8BB2-1B4FB47F3F14}" srcOrd="0" destOrd="0" presId="urn:microsoft.com/office/officeart/2005/8/layout/process1"/>
    <dgm:cxn modelId="{9749E711-E758-42F4-BB82-1719972B0155}" type="presOf" srcId="{AC5BD04D-0A24-4091-A623-0C29981EDB93}" destId="{29CA07CE-D322-4F98-8930-303DFC772F1A}" srcOrd="0" destOrd="0" presId="urn:microsoft.com/office/officeart/2005/8/layout/process1"/>
    <dgm:cxn modelId="{9783955F-3A48-4261-BED6-3B9578697BD2}" srcId="{E5396063-48C3-4B6E-A1E0-B3C5DDD06795}" destId="{997A2A8B-8AF8-4195-8463-FA8CBD378CC3}" srcOrd="1" destOrd="0" parTransId="{A8046BE5-E831-4A6E-BC1D-26A34F5D1B6B}" sibTransId="{E12FCFCA-9210-455E-9CA7-7C6FA97EC670}"/>
    <dgm:cxn modelId="{C2B37538-D9F1-47FE-A0F8-5D6AC52981C4}" type="presOf" srcId="{C594FCD7-2DC6-4AA1-981E-ADB42562B25D}" destId="{0F9F910F-8D39-4A93-9A59-41558CD81411}" srcOrd="0" destOrd="0" presId="urn:microsoft.com/office/officeart/2005/8/layout/process1"/>
    <dgm:cxn modelId="{30220EA8-FBDB-4BB9-92F0-09FD401168FE}" srcId="{E5396063-48C3-4B6E-A1E0-B3C5DDD06795}" destId="{8156DCB4-A8B6-469C-B018-989F7240187D}" srcOrd="3" destOrd="0" parTransId="{8F37B960-FF9B-4FDD-9DB6-2AB3077350E4}" sibTransId="{F91A424F-586D-425F-BED9-7751895B5130}"/>
    <dgm:cxn modelId="{F9DF89C3-A95B-4173-B144-B020D0C7B674}" type="presOf" srcId="{20AD78E4-7E35-49EE-B1B0-8D57F35B4A88}" destId="{01A7CBEF-B817-41C7-B002-62538A20BBE2}" srcOrd="0" destOrd="0" presId="urn:microsoft.com/office/officeart/2005/8/layout/process1"/>
    <dgm:cxn modelId="{264163E4-DF1F-4CF1-94FD-8E8405B309F6}" type="presOf" srcId="{1D571AF8-21D4-4F42-9B66-CF13D28FCDE3}" destId="{BC43BD75-1FA9-4AE9-99A4-D3CA3D45CE55}" srcOrd="0" destOrd="0" presId="urn:microsoft.com/office/officeart/2005/8/layout/process1"/>
    <dgm:cxn modelId="{DBCB1CFC-003D-46D5-B386-8935F4E7396C}" type="presOf" srcId="{C6453326-C1E1-4D0B-9742-D867E1CFF16B}" destId="{AFBFEBB0-1072-4BC5-8E5F-ABB3C42F7706}" srcOrd="0" destOrd="0" presId="urn:microsoft.com/office/officeart/2005/8/layout/process1"/>
    <dgm:cxn modelId="{B913C619-A288-442B-9F2D-2055233E4F70}" type="presOf" srcId="{F91A424F-586D-425F-BED9-7751895B5130}" destId="{21C43BC2-D245-46BF-9DC4-F20188DD7D33}" srcOrd="1" destOrd="0" presId="urn:microsoft.com/office/officeart/2005/8/layout/process1"/>
    <dgm:cxn modelId="{84942001-1132-4933-B41A-C0B3D0C0901E}" type="presOf" srcId="{E5396063-48C3-4B6E-A1E0-B3C5DDD06795}" destId="{06DC90FA-50B8-401C-93A4-B2E9C2B8E7F9}" srcOrd="0" destOrd="0" presId="urn:microsoft.com/office/officeart/2005/8/layout/process1"/>
    <dgm:cxn modelId="{C5DE8380-682C-4C47-84CA-BF5E9C8E85B8}" type="presOf" srcId="{F91A424F-586D-425F-BED9-7751895B5130}" destId="{C38D6007-D676-454D-9806-0CFEAE1C9EE6}" srcOrd="0" destOrd="0" presId="urn:microsoft.com/office/officeart/2005/8/layout/process1"/>
    <dgm:cxn modelId="{F57CD071-8732-4A51-8727-58ACE2411217}" srcId="{E5396063-48C3-4B6E-A1E0-B3C5DDD06795}" destId="{C594FCD7-2DC6-4AA1-981E-ADB42562B25D}" srcOrd="2" destOrd="0" parTransId="{A45C8E63-5061-467C-93D4-EB696C4BBC36}" sibTransId="{AC5BD04D-0A24-4091-A623-0C29981EDB93}"/>
    <dgm:cxn modelId="{5610CE02-F9E8-4434-912F-83B47BBE7941}" type="presOf" srcId="{997A2A8B-8AF8-4195-8463-FA8CBD378CC3}" destId="{BEA039B8-6357-4EB9-AD48-2A959FDB8828}" srcOrd="0" destOrd="0" presId="urn:microsoft.com/office/officeart/2005/8/layout/process1"/>
    <dgm:cxn modelId="{FB9A9C82-608E-4839-9BE7-0ADAAD1C47BF}" type="presParOf" srcId="{06DC90FA-50B8-401C-93A4-B2E9C2B8E7F9}" destId="{BC43BD75-1FA9-4AE9-99A4-D3CA3D45CE55}" srcOrd="0" destOrd="0" presId="urn:microsoft.com/office/officeart/2005/8/layout/process1"/>
    <dgm:cxn modelId="{7EB63F83-414C-4676-8881-9DF2A0DB608D}" type="presParOf" srcId="{06DC90FA-50B8-401C-93A4-B2E9C2B8E7F9}" destId="{01A7CBEF-B817-41C7-B002-62538A20BBE2}" srcOrd="1" destOrd="0" presId="urn:microsoft.com/office/officeart/2005/8/layout/process1"/>
    <dgm:cxn modelId="{2EC71C4C-DCB8-41C4-9330-1C47E64AAE1F}" type="presParOf" srcId="{01A7CBEF-B817-41C7-B002-62538A20BBE2}" destId="{46C43646-9E88-49E2-BBF7-077BF0D14C3B}" srcOrd="0" destOrd="0" presId="urn:microsoft.com/office/officeart/2005/8/layout/process1"/>
    <dgm:cxn modelId="{DD826ED8-E869-4DDF-9ADA-BCF6867C47FF}" type="presParOf" srcId="{06DC90FA-50B8-401C-93A4-B2E9C2B8E7F9}" destId="{BEA039B8-6357-4EB9-AD48-2A959FDB8828}" srcOrd="2" destOrd="0" presId="urn:microsoft.com/office/officeart/2005/8/layout/process1"/>
    <dgm:cxn modelId="{51DAEC78-25D7-434F-82FC-7715C94B14EB}" type="presParOf" srcId="{06DC90FA-50B8-401C-93A4-B2E9C2B8E7F9}" destId="{4A24936D-74F4-4689-8BB2-1B4FB47F3F14}" srcOrd="3" destOrd="0" presId="urn:microsoft.com/office/officeart/2005/8/layout/process1"/>
    <dgm:cxn modelId="{6B80C6C5-C503-4F23-8389-54F435EE1C82}" type="presParOf" srcId="{4A24936D-74F4-4689-8BB2-1B4FB47F3F14}" destId="{A56CDAEC-4BAA-46F2-9679-4D9ED4F14FFF}" srcOrd="0" destOrd="0" presId="urn:microsoft.com/office/officeart/2005/8/layout/process1"/>
    <dgm:cxn modelId="{056334D2-308C-4BE3-B575-6ED098FC31F3}" type="presParOf" srcId="{06DC90FA-50B8-401C-93A4-B2E9C2B8E7F9}" destId="{0F9F910F-8D39-4A93-9A59-41558CD81411}" srcOrd="4" destOrd="0" presId="urn:microsoft.com/office/officeart/2005/8/layout/process1"/>
    <dgm:cxn modelId="{F820BFF3-16E6-4843-ACA0-61DAB58A17EA}" type="presParOf" srcId="{06DC90FA-50B8-401C-93A4-B2E9C2B8E7F9}" destId="{29CA07CE-D322-4F98-8930-303DFC772F1A}" srcOrd="5" destOrd="0" presId="urn:microsoft.com/office/officeart/2005/8/layout/process1"/>
    <dgm:cxn modelId="{CB29A94D-8EAE-40F6-B4CC-FA7DE8EDA3F4}" type="presParOf" srcId="{29CA07CE-D322-4F98-8930-303DFC772F1A}" destId="{3533B5D0-EF3E-4594-A30C-BF9D1E3F3790}" srcOrd="0" destOrd="0" presId="urn:microsoft.com/office/officeart/2005/8/layout/process1"/>
    <dgm:cxn modelId="{402A0DCE-EEF4-4290-AE5E-3B0F4FBF36B1}" type="presParOf" srcId="{06DC90FA-50B8-401C-93A4-B2E9C2B8E7F9}" destId="{44EE13CB-BF68-439D-B273-8C4E452B3CD3}" srcOrd="6" destOrd="0" presId="urn:microsoft.com/office/officeart/2005/8/layout/process1"/>
    <dgm:cxn modelId="{358BE1A6-A791-4B51-BA8F-58674B5F0D39}" type="presParOf" srcId="{06DC90FA-50B8-401C-93A4-B2E9C2B8E7F9}" destId="{C38D6007-D676-454D-9806-0CFEAE1C9EE6}" srcOrd="7" destOrd="0" presId="urn:microsoft.com/office/officeart/2005/8/layout/process1"/>
    <dgm:cxn modelId="{E28B21EC-A20A-4A65-A800-1FD61FE65574}" type="presParOf" srcId="{C38D6007-D676-454D-9806-0CFEAE1C9EE6}" destId="{21C43BC2-D245-46BF-9DC4-F20188DD7D33}" srcOrd="0" destOrd="0" presId="urn:microsoft.com/office/officeart/2005/8/layout/process1"/>
    <dgm:cxn modelId="{DE73615B-BD62-4A45-904A-98CE80F1983C}" type="presParOf" srcId="{06DC90FA-50B8-401C-93A4-B2E9C2B8E7F9}" destId="{AFBFEBB0-1072-4BC5-8E5F-ABB3C42F77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EC0E7-D492-4778-AD42-09E7261423B2}">
      <dsp:nvSpPr>
        <dsp:cNvPr id="0" name=""/>
        <dsp:cNvSpPr/>
      </dsp:nvSpPr>
      <dsp:spPr>
        <a:xfrm>
          <a:off x="5991" y="0"/>
          <a:ext cx="1959607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1960</a:t>
          </a:r>
          <a:r>
            <a:rPr lang="zh-TW" sz="1800" b="1" kern="1200" dirty="0" smtClean="0"/>
            <a:t>年，交通大學設立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最早的計算機研究學程。</a:t>
          </a:r>
          <a:endParaRPr lang="zh-TW" sz="1800" kern="1200" dirty="0"/>
        </a:p>
      </dsp:txBody>
      <dsp:txXfrm>
        <a:off x="47571" y="41580"/>
        <a:ext cx="1876447" cy="1336475"/>
      </dsp:txXfrm>
    </dsp:sp>
    <dsp:sp modelId="{C6901B86-A96E-461B-AE1A-DDC0B6783B88}">
      <dsp:nvSpPr>
        <dsp:cNvPr id="0" name=""/>
        <dsp:cNvSpPr/>
      </dsp:nvSpPr>
      <dsp:spPr>
        <a:xfrm>
          <a:off x="2129990" y="505972"/>
          <a:ext cx="348509" cy="407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2129990" y="587510"/>
        <a:ext cx="243956" cy="244613"/>
      </dsp:txXfrm>
    </dsp:sp>
    <dsp:sp modelId="{3758DBC1-6C11-44C0-AB85-0F95675156F3}">
      <dsp:nvSpPr>
        <dsp:cNvPr id="0" name=""/>
        <dsp:cNvSpPr/>
      </dsp:nvSpPr>
      <dsp:spPr>
        <a:xfrm>
          <a:off x="2623164" y="0"/>
          <a:ext cx="2713291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1969</a:t>
          </a:r>
          <a:r>
            <a:rPr lang="zh-TW" sz="1800" b="1" kern="1200" dirty="0" smtClean="0"/>
            <a:t>年，淡江大學設立的電子計算機科學學系是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最早的計算機科學系。</a:t>
          </a:r>
          <a:endParaRPr lang="zh-TW" sz="1800" kern="1200" dirty="0"/>
        </a:p>
      </dsp:txBody>
      <dsp:txXfrm>
        <a:off x="2664744" y="41580"/>
        <a:ext cx="2630131" cy="1336475"/>
      </dsp:txXfrm>
    </dsp:sp>
    <dsp:sp modelId="{F8CEFBE9-1FE3-44E2-9BCF-421701B8C49D}">
      <dsp:nvSpPr>
        <dsp:cNvPr id="0" name=""/>
        <dsp:cNvSpPr/>
      </dsp:nvSpPr>
      <dsp:spPr>
        <a:xfrm>
          <a:off x="5500847" y="505972"/>
          <a:ext cx="348509" cy="407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5500847" y="587510"/>
        <a:ext cx="243956" cy="244613"/>
      </dsp:txXfrm>
    </dsp:sp>
    <dsp:sp modelId="{A24774EF-6DB9-4725-8CFC-3AE89CC59633}">
      <dsp:nvSpPr>
        <dsp:cNvPr id="0" name=""/>
        <dsp:cNvSpPr/>
      </dsp:nvSpPr>
      <dsp:spPr>
        <a:xfrm>
          <a:off x="5994020" y="0"/>
          <a:ext cx="2229587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1977</a:t>
          </a:r>
          <a:r>
            <a:rPr lang="zh-TW" sz="1800" b="1" kern="1200" dirty="0" smtClean="0"/>
            <a:t>年，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大學設立了最早命名為資訊工程系的科系。</a:t>
          </a:r>
          <a:endParaRPr lang="zh-TW" sz="1800" kern="1200" dirty="0"/>
        </a:p>
      </dsp:txBody>
      <dsp:txXfrm>
        <a:off x="6035600" y="41580"/>
        <a:ext cx="2146427" cy="133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51E31-C4D2-4E83-BDE5-9A3A3B5902CD}">
      <dsp:nvSpPr>
        <dsp:cNvPr id="0" name=""/>
        <dsp:cNvSpPr/>
      </dsp:nvSpPr>
      <dsp:spPr>
        <a:xfrm>
          <a:off x="469393" y="109"/>
          <a:ext cx="875026" cy="8750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Linus</a:t>
          </a:r>
          <a:endParaRPr lang="zh-TW" altLang="en-US" sz="2000" kern="1200" dirty="0"/>
        </a:p>
      </dsp:txBody>
      <dsp:txXfrm>
        <a:off x="597538" y="128254"/>
        <a:ext cx="618736" cy="618736"/>
      </dsp:txXfrm>
    </dsp:sp>
    <dsp:sp modelId="{3837C16B-7D7E-4048-BDDC-3032DBEBED48}">
      <dsp:nvSpPr>
        <dsp:cNvPr id="0" name=""/>
        <dsp:cNvSpPr/>
      </dsp:nvSpPr>
      <dsp:spPr>
        <a:xfrm>
          <a:off x="1415471" y="183864"/>
          <a:ext cx="507515" cy="507515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482742" y="377938"/>
        <a:ext cx="372973" cy="119367"/>
      </dsp:txXfrm>
    </dsp:sp>
    <dsp:sp modelId="{D4CCF1DD-13DF-4722-B6E9-BF71154BAE53}">
      <dsp:nvSpPr>
        <dsp:cNvPr id="0" name=""/>
        <dsp:cNvSpPr/>
      </dsp:nvSpPr>
      <dsp:spPr>
        <a:xfrm>
          <a:off x="1994038" y="109"/>
          <a:ext cx="875026" cy="875026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UNIX</a:t>
          </a:r>
          <a:endParaRPr lang="zh-TW" altLang="en-US" sz="2000" kern="1200" dirty="0"/>
        </a:p>
      </dsp:txBody>
      <dsp:txXfrm>
        <a:off x="2122183" y="128254"/>
        <a:ext cx="618736" cy="618736"/>
      </dsp:txXfrm>
    </dsp:sp>
    <dsp:sp modelId="{2101A7AB-680D-470D-9AEC-B43A54AB3E4F}">
      <dsp:nvSpPr>
        <dsp:cNvPr id="0" name=""/>
        <dsp:cNvSpPr/>
      </dsp:nvSpPr>
      <dsp:spPr>
        <a:xfrm>
          <a:off x="2940117" y="183864"/>
          <a:ext cx="507515" cy="507515"/>
        </a:xfrm>
        <a:prstGeom prst="mathEqual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3007388" y="288412"/>
        <a:ext cx="372973" cy="298419"/>
      </dsp:txXfrm>
    </dsp:sp>
    <dsp:sp modelId="{D3886071-BFAA-4AA6-99AE-018BA1BD48A9}">
      <dsp:nvSpPr>
        <dsp:cNvPr id="0" name=""/>
        <dsp:cNvSpPr/>
      </dsp:nvSpPr>
      <dsp:spPr>
        <a:xfrm>
          <a:off x="3518684" y="109"/>
          <a:ext cx="875026" cy="875026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C00000"/>
              </a:solidFill>
            </a:rPr>
            <a:t>Linux</a:t>
          </a:r>
          <a:endParaRPr lang="zh-TW" altLang="en-US" sz="2000" kern="1200" dirty="0">
            <a:solidFill>
              <a:srgbClr val="C00000"/>
            </a:solidFill>
          </a:endParaRPr>
        </a:p>
      </dsp:txBody>
      <dsp:txXfrm>
        <a:off x="3646829" y="128254"/>
        <a:ext cx="618736" cy="618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BD75-1FA9-4AE9-99A4-D3CA3D45CE55}">
      <dsp:nvSpPr>
        <dsp:cNvPr id="0" name=""/>
        <dsp:cNvSpPr/>
      </dsp:nvSpPr>
      <dsp:spPr>
        <a:xfrm>
          <a:off x="3768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HP</a:t>
          </a:r>
          <a:endParaRPr lang="zh-TW" sz="1800" kern="1200"/>
        </a:p>
      </dsp:txBody>
      <dsp:txXfrm>
        <a:off x="27185" y="134896"/>
        <a:ext cx="1121429" cy="752696"/>
      </dsp:txXfrm>
    </dsp:sp>
    <dsp:sp modelId="{01A7CBEF-B817-41C7-B002-62538A20BBE2}">
      <dsp:nvSpPr>
        <dsp:cNvPr id="0" name=""/>
        <dsp:cNvSpPr/>
      </dsp:nvSpPr>
      <dsp:spPr>
        <a:xfrm>
          <a:off x="1288858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288858" y="424325"/>
        <a:ext cx="173370" cy="173837"/>
      </dsp:txXfrm>
    </dsp:sp>
    <dsp:sp modelId="{BEA039B8-6357-4EB9-AD48-2A959FDB8828}">
      <dsp:nvSpPr>
        <dsp:cNvPr id="0" name=""/>
        <dsp:cNvSpPr/>
      </dsp:nvSpPr>
      <dsp:spPr>
        <a:xfrm>
          <a:off x="163933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Acer</a:t>
          </a:r>
          <a:br>
            <a:rPr lang="en-US" sz="1800" b="1" kern="1200" dirty="0" smtClean="0"/>
          </a:br>
          <a:r>
            <a:rPr lang="en-US" sz="1800" b="1" kern="1200" dirty="0" smtClean="0"/>
            <a:t>(</a:t>
          </a:r>
          <a:r>
            <a:rPr lang="zh-TW" sz="1800" b="1" kern="1200" dirty="0" smtClean="0"/>
            <a:t>宏碁</a:t>
          </a:r>
          <a:r>
            <a:rPr lang="en-US" sz="1800" b="1" kern="1200" dirty="0" smtClean="0"/>
            <a:t>)</a:t>
          </a:r>
          <a:endParaRPr lang="zh-TW" sz="1800" kern="1200" dirty="0"/>
        </a:p>
      </dsp:txBody>
      <dsp:txXfrm>
        <a:off x="1662754" y="134896"/>
        <a:ext cx="1121429" cy="752696"/>
      </dsp:txXfrm>
    </dsp:sp>
    <dsp:sp modelId="{4A24936D-74F4-4689-8BB2-1B4FB47F3F14}">
      <dsp:nvSpPr>
        <dsp:cNvPr id="0" name=""/>
        <dsp:cNvSpPr/>
      </dsp:nvSpPr>
      <dsp:spPr>
        <a:xfrm>
          <a:off x="292442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924427" y="424325"/>
        <a:ext cx="173370" cy="173837"/>
      </dsp:txXfrm>
    </dsp:sp>
    <dsp:sp modelId="{0F9F910F-8D39-4A93-9A59-41558CD81411}">
      <dsp:nvSpPr>
        <dsp:cNvPr id="0" name=""/>
        <dsp:cNvSpPr/>
      </dsp:nvSpPr>
      <dsp:spPr>
        <a:xfrm>
          <a:off x="327490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Dell</a:t>
          </a:r>
          <a:endParaRPr lang="zh-TW" sz="1800" kern="1200"/>
        </a:p>
      </dsp:txBody>
      <dsp:txXfrm>
        <a:off x="3298324" y="134896"/>
        <a:ext cx="1121429" cy="752696"/>
      </dsp:txXfrm>
    </dsp:sp>
    <dsp:sp modelId="{29CA07CE-D322-4F98-8930-303DFC772F1A}">
      <dsp:nvSpPr>
        <dsp:cNvPr id="0" name=""/>
        <dsp:cNvSpPr/>
      </dsp:nvSpPr>
      <dsp:spPr>
        <a:xfrm>
          <a:off x="455999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4559997" y="424325"/>
        <a:ext cx="173370" cy="173837"/>
      </dsp:txXfrm>
    </dsp:sp>
    <dsp:sp modelId="{44EE13CB-BF68-439D-B273-8C4E452B3CD3}">
      <dsp:nvSpPr>
        <dsp:cNvPr id="0" name=""/>
        <dsp:cNvSpPr/>
      </dsp:nvSpPr>
      <dsp:spPr>
        <a:xfrm>
          <a:off x="4910476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Lenovo</a:t>
          </a:r>
          <a:endParaRPr lang="zh-TW" sz="1800" kern="1200" dirty="0"/>
        </a:p>
      </dsp:txBody>
      <dsp:txXfrm>
        <a:off x="4933893" y="134896"/>
        <a:ext cx="1121429" cy="752696"/>
      </dsp:txXfrm>
    </dsp:sp>
    <dsp:sp modelId="{C38D6007-D676-454D-9806-0CFEAE1C9EE6}">
      <dsp:nvSpPr>
        <dsp:cNvPr id="0" name=""/>
        <dsp:cNvSpPr/>
      </dsp:nvSpPr>
      <dsp:spPr>
        <a:xfrm>
          <a:off x="6195566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195566" y="424325"/>
        <a:ext cx="173370" cy="173837"/>
      </dsp:txXfrm>
    </dsp:sp>
    <dsp:sp modelId="{AFBFEBB0-1072-4BC5-8E5F-ABB3C42F7706}">
      <dsp:nvSpPr>
        <dsp:cNvPr id="0" name=""/>
        <dsp:cNvSpPr/>
      </dsp:nvSpPr>
      <dsp:spPr>
        <a:xfrm>
          <a:off x="6546045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Toshiba</a:t>
          </a:r>
          <a:endParaRPr lang="zh-TW" sz="1800" kern="1200"/>
        </a:p>
      </dsp:txBody>
      <dsp:txXfrm>
        <a:off x="6569462" y="134896"/>
        <a:ext cx="1121429" cy="752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2025/6/13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377109"/>
            <a:ext cx="9170078" cy="4764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715294"/>
            <a:ext cx="2737212" cy="742533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4" y="782801"/>
            <a:ext cx="5476465" cy="725061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800" y="1795463"/>
            <a:ext cx="4194429" cy="2801541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1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2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9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4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8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8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8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3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7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2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8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300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30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4622800" cy="280154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613305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01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34604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60399"/>
            <a:ext cx="8229600" cy="2934224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spcBef>
                <a:spcPts val="8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8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8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8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6" name="群組 15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8" name="矩形 17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3" cstate="screen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矩形 16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84063"/>
            <a:ext cx="8229600" cy="3710560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6" name="群組 15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8" name="矩形 17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矩形 16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850309"/>
            <a:ext cx="8229600" cy="3744314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5" name="群組 1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7" name="群組 16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9" name="矩形 18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3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3" cstate="screen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文字方塊 15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15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722472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7757944" y="802232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群組 4"/>
          <p:cNvGrpSpPr/>
          <p:nvPr userDrawn="1"/>
        </p:nvGrpSpPr>
        <p:grpSpPr>
          <a:xfrm>
            <a:off x="683018" y="771550"/>
            <a:ext cx="1781968" cy="414607"/>
            <a:chOff x="683018" y="1178750"/>
            <a:chExt cx="1781968" cy="414607"/>
          </a:xfrm>
        </p:grpSpPr>
        <p:sp>
          <p:nvSpPr>
            <p:cNvPr id="24" name="橢圓 23"/>
            <p:cNvSpPr/>
            <p:nvPr userDrawn="1"/>
          </p:nvSpPr>
          <p:spPr>
            <a:xfrm>
              <a:off x="683018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 userDrawn="1"/>
          </p:nvSpPr>
          <p:spPr>
            <a:xfrm>
              <a:off x="115162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 userDrawn="1"/>
          </p:nvSpPr>
          <p:spPr>
            <a:xfrm>
              <a:off x="160167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 userDrawn="1"/>
          </p:nvSpPr>
          <p:spPr>
            <a:xfrm>
              <a:off x="2051720" y="1180091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 userDrawn="1"/>
        </p:nvSpPr>
        <p:spPr>
          <a:xfrm>
            <a:off x="701570" y="7897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    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4" name="群組 33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35" name="群組 3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37" name="群組 36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39" name="矩形 38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矩形 39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1" name="矩形 40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 41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3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矩形 3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字方塊 35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14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036" y="851302"/>
            <a:ext cx="616424" cy="765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973" y="636535"/>
            <a:ext cx="3836948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607663" y="1254990"/>
            <a:ext cx="27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1692374"/>
            <a:ext cx="8229600" cy="2668325"/>
          </a:xfrm>
        </p:spPr>
        <p:txBody>
          <a:bodyPr/>
          <a:lstStyle>
            <a:lvl1pPr marL="0" indent="0"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20" name="群組 19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22" name="矩形 21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矩形 22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6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" name="矩形 20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/>
          <p:cNvSpPr/>
          <p:nvPr userDrawn="1"/>
        </p:nvSpPr>
        <p:spPr>
          <a:xfrm>
            <a:off x="161510" y="4617951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 userDrawn="1"/>
        </p:nvSpPr>
        <p:spPr>
          <a:xfrm>
            <a:off x="296525" y="4617951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4777015"/>
            <a:ext cx="61025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動作按鈕: 上一項 19">
            <a:hlinkClick r:id="" action="ppaction://hlinkshowjump?jump=previousslide" highlightClick="1"/>
          </p:cNvPr>
          <p:cNvSpPr/>
          <p:nvPr userDrawn="1"/>
        </p:nvSpPr>
        <p:spPr>
          <a:xfrm>
            <a:off x="7452320" y="4694752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動作按鈕: 首頁 20">
            <a:hlinkClick r:id="" action="ppaction://hlinkshowjump?jump=firstslide" highlightClick="1"/>
          </p:cNvPr>
          <p:cNvSpPr/>
          <p:nvPr userDrawn="1"/>
        </p:nvSpPr>
        <p:spPr>
          <a:xfrm>
            <a:off x="7992380" y="4694752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動作按鈕: 下一項 21">
            <a:hlinkClick r:id="" action="ppaction://hlinkshowjump?jump=nextslide" highlightClick="1"/>
          </p:cNvPr>
          <p:cNvSpPr/>
          <p:nvPr userDrawn="1"/>
        </p:nvSpPr>
        <p:spPr>
          <a:xfrm>
            <a:off x="8492930" y="4693863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251521" y="4694752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slide" Target="slide9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zh.wikipedia.org/zh-tw/ASCI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1507862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2030" y="1491630"/>
            <a:ext cx="3790950" cy="33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4" y="782801"/>
            <a:ext cx="5476465" cy="70454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23122" y="1797111"/>
            <a:ext cx="32287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1-1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計算機科學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大事記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1-2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當代計算機的通用架構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5587" y="2076695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761948" y="2289298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913071" y="2557491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06095" y="1526522"/>
            <a:ext cx="5381039" cy="283417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/>
              <a:t>英國數學家亞蘭杜</a:t>
            </a:r>
            <a:r>
              <a:rPr lang="zh-TW" altLang="en-US" b="1" dirty="0" smtClean="0"/>
              <a:t>林</a:t>
            </a:r>
            <a:r>
              <a:rPr lang="en-US" altLang="zh-TW" b="1" dirty="0" smtClean="0"/>
              <a:t>(Alan Turing</a:t>
            </a:r>
            <a:r>
              <a:rPr lang="zh-TW" altLang="en-US" b="1" dirty="0" smtClean="0"/>
              <a:t>，</a:t>
            </a:r>
            <a:r>
              <a:rPr lang="en-US" altLang="zh-TW" b="1" dirty="0" smtClean="0"/>
              <a:t>1912-1954)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pPr>
              <a:lnSpc>
                <a:spcPct val="120000"/>
              </a:lnSpc>
            </a:pPr>
            <a:r>
              <a:rPr lang="zh-TW" altLang="en-US" b="1" dirty="0" smtClean="0"/>
              <a:t>雖然</a:t>
            </a:r>
            <a:r>
              <a:rPr lang="zh-TW" altLang="en-US" b="1" dirty="0"/>
              <a:t>無緣在有生之年得到</a:t>
            </a:r>
            <a:r>
              <a:rPr lang="zh-TW" altLang="en-US" b="1" dirty="0" smtClean="0"/>
              <a:t>諾貝爾獎</a:t>
            </a:r>
            <a:r>
              <a:rPr lang="zh-TW" altLang="en-US" b="1" dirty="0"/>
              <a:t>，但後</a:t>
            </a:r>
            <a:r>
              <a:rPr lang="zh-TW" altLang="en-US" b="1" dirty="0" smtClean="0"/>
              <a:t>人為紀念</a:t>
            </a:r>
            <a:r>
              <a:rPr lang="zh-TW" altLang="en-US" b="1" dirty="0"/>
              <a:t>他在數位計算</a:t>
            </a:r>
            <a:r>
              <a:rPr lang="zh-TW" altLang="en-US" b="1" dirty="0" smtClean="0"/>
              <a:t>理論上的</a:t>
            </a:r>
            <a:r>
              <a:rPr lang="zh-TW" altLang="en-US" b="1" dirty="0"/>
              <a:t>貢獻而設立的</a:t>
            </a:r>
            <a:r>
              <a:rPr lang="zh-TW" altLang="en-US" b="1" dirty="0">
                <a:solidFill>
                  <a:srgbClr val="C00000"/>
                </a:solidFill>
              </a:rPr>
              <a:t>杜林</a:t>
            </a:r>
            <a:r>
              <a:rPr lang="zh-TW" altLang="en-US" b="1" dirty="0" smtClean="0">
                <a:solidFill>
                  <a:srgbClr val="C00000"/>
                </a:solidFill>
              </a:rPr>
              <a:t>獎</a:t>
            </a:r>
            <a:r>
              <a:rPr lang="en-US" altLang="zh-TW" b="1" dirty="0" smtClean="0"/>
              <a:t>(Turing Award)</a:t>
            </a:r>
            <a:r>
              <a:rPr lang="zh-TW" altLang="en-US" b="1" dirty="0" smtClean="0"/>
              <a:t>，已被</a:t>
            </a:r>
            <a:r>
              <a:rPr lang="zh-TW" altLang="en-US" b="1" dirty="0"/>
              <a:t>公認是資訊科學領域最崇高的獎項，而</a:t>
            </a:r>
            <a:r>
              <a:rPr lang="zh-TW" altLang="en-US" b="1" dirty="0" smtClean="0"/>
              <a:t>有「</a:t>
            </a:r>
            <a:r>
              <a:rPr lang="zh-TW" altLang="en-US" b="1" dirty="0"/>
              <a:t>資訊科學諾貝爾獎」的美譽。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2164" y="1581640"/>
            <a:ext cx="1925231" cy="2776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967155" y="4011910"/>
            <a:ext cx="2540247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亞蘭杜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(Alan Turing)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3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算術邏輯單元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負責資料的運算處理，包括加減乘除等運算及邏輯上的處理</a:t>
            </a:r>
            <a:r>
              <a:rPr lang="en-US" altLang="zh-TW" smtClean="0"/>
              <a:t>(</a:t>
            </a:r>
            <a:r>
              <a:rPr lang="zh-TW" altLang="en-US" smtClean="0"/>
              <a:t>例如：比較兩個數的大小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468751" y="26260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endParaRPr lang="zh-TW" altLang="en-US" sz="3600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468751" y="3651870"/>
            <a:ext cx="8229600" cy="87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6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控制單元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控制記憶體、輸出入及算術邏輯單元的運作，相當於大腦的中樞神經。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2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輸入／</a:t>
            </a:r>
            <a:r>
              <a:rPr lang="zh-TW" altLang="en-US" dirty="0" smtClean="0"/>
              <a:t>輸出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zh-TW" altLang="en-US" dirty="0" smtClean="0"/>
              <a:t>子系統：負責</a:t>
            </a:r>
            <a:r>
              <a:rPr lang="zh-TW" altLang="en-US" dirty="0"/>
              <a:t>將程式及資料放入電腦裡，例如：</a:t>
            </a:r>
            <a:r>
              <a:rPr lang="zh-TW" altLang="en-US" dirty="0" smtClean="0"/>
              <a:t>鍵盤</a:t>
            </a:r>
            <a:r>
              <a:rPr lang="zh-TW" altLang="en-US" dirty="0"/>
              <a:t>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輸出子系統：負責</a:t>
            </a:r>
            <a:r>
              <a:rPr lang="zh-TW" altLang="en-US" dirty="0"/>
              <a:t>將處理後的結果</a:t>
            </a:r>
            <a:r>
              <a:rPr lang="zh-TW" altLang="en-US" dirty="0" smtClean="0"/>
              <a:t>送出</a:t>
            </a:r>
            <a:r>
              <a:rPr lang="zh-TW" altLang="en-US" dirty="0"/>
              <a:t>電腦，例如：螢幕及印表機等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34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輸入／輸出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廣義的輸出入子系統還包括</a:t>
            </a:r>
            <a:r>
              <a:rPr lang="zh-TW" altLang="en-US" dirty="0">
                <a:solidFill>
                  <a:srgbClr val="C00000"/>
                </a:solidFill>
              </a:rPr>
              <a:t>次要的儲存設備</a:t>
            </a:r>
            <a:r>
              <a:rPr lang="en-US" altLang="zh-TW" dirty="0"/>
              <a:t>(secondary storage device)</a:t>
            </a:r>
            <a:r>
              <a:rPr lang="zh-TW" altLang="en-US" dirty="0"/>
              <a:t>，例如：磁碟、光碟片及磁帶等。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124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2546775" y="1526522"/>
            <a:ext cx="6088921" cy="2834177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馮紐曼（</a:t>
            </a:r>
            <a:r>
              <a:rPr lang="en-US" altLang="zh-TW" sz="2400" b="1" dirty="0"/>
              <a:t>John Louis von Neumann</a:t>
            </a:r>
            <a:r>
              <a:rPr lang="zh-TW" altLang="en-US" sz="2400" b="1" dirty="0"/>
              <a:t>，</a:t>
            </a:r>
            <a:r>
              <a:rPr lang="en-US" altLang="zh-TW" sz="2400" b="1" dirty="0"/>
              <a:t>1903- 1957</a:t>
            </a:r>
            <a:r>
              <a:rPr lang="zh-TW" altLang="en-US" sz="2400" b="1" dirty="0" smtClean="0"/>
              <a:t>）是不是第一個提出「儲存程式」概念的人，仍有待商榷，但他毫無疑問地是</a:t>
            </a:r>
            <a:r>
              <a:rPr lang="zh-TW" altLang="en-US" sz="2400" b="1" dirty="0"/>
              <a:t>大家公認絕頂聰明的偉大數學家。</a:t>
            </a:r>
          </a:p>
        </p:txBody>
      </p:sp>
      <p:sp>
        <p:nvSpPr>
          <p:cNvPr id="4" name="矩形 3"/>
          <p:cNvSpPr/>
          <p:nvPr/>
        </p:nvSpPr>
        <p:spPr>
          <a:xfrm>
            <a:off x="296525" y="3651870"/>
            <a:ext cx="2610290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馮紐曼</a:t>
            </a: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（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John Louis von Neumann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6522"/>
            <a:ext cx="1523535" cy="198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4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John V. </a:t>
            </a:r>
            <a:r>
              <a:rPr lang="en-US" altLang="zh-TW" dirty="0" err="1"/>
              <a:t>Atanasoff</a:t>
            </a:r>
            <a:r>
              <a:rPr lang="zh-TW" altLang="en-US" dirty="0" smtClean="0"/>
              <a:t>和助理</a:t>
            </a:r>
            <a:r>
              <a:rPr lang="en-US" altLang="zh-TW" dirty="0"/>
              <a:t>Clifford Berry</a:t>
            </a:r>
            <a:r>
              <a:rPr lang="zh-TW" altLang="en-US" dirty="0" smtClean="0"/>
              <a:t>發明第一</a:t>
            </a:r>
            <a:r>
              <a:rPr lang="zh-TW" altLang="en-US" dirty="0"/>
              <a:t>部可用電子訊號將資訊編碼的特殊用途機器，稱為</a:t>
            </a:r>
            <a:r>
              <a:rPr lang="en-US" altLang="zh-TW" dirty="0" smtClean="0">
                <a:solidFill>
                  <a:srgbClr val="C00000"/>
                </a:solidFill>
              </a:rPr>
              <a:t>ABC</a:t>
            </a:r>
            <a:r>
              <a:rPr lang="zh-TW" altLang="en-US" dirty="0" smtClean="0"/>
              <a:t>，用於解決</a:t>
            </a:r>
            <a:r>
              <a:rPr lang="zh-TW" altLang="en-US" dirty="0"/>
              <a:t>一些線性方程式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5" name="TextBox 23"/>
          <p:cNvSpPr txBox="1"/>
          <p:nvPr/>
        </p:nvSpPr>
        <p:spPr>
          <a:xfrm>
            <a:off x="4885824" y="4010161"/>
            <a:ext cx="4276686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John V.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Atanasoff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左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他的助理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Clifford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Berry(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中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ABC(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右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3702687"/>
            <a:ext cx="3653339" cy="125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 </a:t>
            </a:r>
            <a:r>
              <a:rPr lang="zh-TW" altLang="en-US" dirty="0" smtClean="0"/>
              <a:t>計算機科學大事記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1939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德國數學家</a:t>
            </a:r>
            <a:r>
              <a:rPr lang="en-US" altLang="zh-TW" dirty="0" smtClean="0"/>
              <a:t>Konrad </a:t>
            </a:r>
            <a:r>
              <a:rPr lang="en-US" altLang="zh-TW" dirty="0" err="1" smtClean="0"/>
              <a:t>Zuse</a:t>
            </a:r>
            <a:r>
              <a:rPr lang="zh-TW" altLang="en-US" dirty="0" smtClean="0"/>
              <a:t>設計一個稱為</a:t>
            </a:r>
            <a:r>
              <a:rPr lang="en-US" altLang="zh-TW" dirty="0" smtClean="0"/>
              <a:t>Z1</a:t>
            </a:r>
            <a:r>
              <a:rPr lang="zh-TW" altLang="en-US" dirty="0" smtClean="0"/>
              <a:t>的二進位電動計算機。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7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哈佛大學在</a:t>
            </a:r>
            <a:r>
              <a:rPr lang="en-US" altLang="zh-TW" dirty="0"/>
              <a:t>IBM</a:t>
            </a:r>
            <a:r>
              <a:rPr lang="zh-TW" altLang="en-US" dirty="0"/>
              <a:t>贊助下，完成了第一部電動機械</a:t>
            </a:r>
            <a:r>
              <a:rPr lang="zh-TW" altLang="en-US" dirty="0" smtClean="0"/>
              <a:t>計算機</a:t>
            </a:r>
            <a:r>
              <a:rPr lang="zh-TW" altLang="en-US" dirty="0"/>
              <a:t>，稱為</a:t>
            </a:r>
            <a:r>
              <a:rPr lang="zh-TW" altLang="en-US" dirty="0">
                <a:solidFill>
                  <a:srgbClr val="C00000"/>
                </a:solidFill>
              </a:rPr>
              <a:t>馬克</a:t>
            </a:r>
            <a:r>
              <a:rPr lang="zh-TW" altLang="en-US" dirty="0" smtClean="0">
                <a:solidFill>
                  <a:srgbClr val="C00000"/>
                </a:solidFill>
              </a:rPr>
              <a:t>一號</a:t>
            </a:r>
            <a:r>
              <a:rPr lang="en-US" altLang="zh-TW" dirty="0" smtClean="0"/>
              <a:t>(Mark I)</a:t>
            </a:r>
            <a:r>
              <a:rPr lang="zh-TW" altLang="en-US" dirty="0" smtClean="0"/>
              <a:t>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222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1945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馮紐曼</a:t>
            </a:r>
            <a:r>
              <a:rPr lang="en-US" altLang="zh-TW" dirty="0"/>
              <a:t>(John Louis von Neumann)</a:t>
            </a:r>
            <a:br>
              <a:rPr lang="en-US" altLang="zh-TW" dirty="0"/>
            </a:br>
            <a:r>
              <a:rPr lang="zh-TW" altLang="en-US" dirty="0"/>
              <a:t>介紹了</a:t>
            </a:r>
            <a:r>
              <a:rPr lang="zh-TW" altLang="en-US" dirty="0">
                <a:solidFill>
                  <a:srgbClr val="C00000"/>
                </a:solidFill>
              </a:rPr>
              <a:t>儲存程式</a:t>
            </a:r>
            <a:r>
              <a:rPr lang="en-US" altLang="zh-TW" dirty="0"/>
              <a:t>(stored program)</a:t>
            </a:r>
            <a:br>
              <a:rPr lang="en-US" altLang="zh-TW" dirty="0"/>
            </a:br>
            <a:r>
              <a:rPr lang="zh-TW" altLang="en-US" dirty="0"/>
              <a:t>的概念，今日的數位電腦基本上都是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採用這個概念所建構而成的。</a:t>
            </a:r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7136" y="2192019"/>
            <a:ext cx="1413970" cy="1835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6896927" y="3842795"/>
            <a:ext cx="9001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馮紐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曼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04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27063" y="906565"/>
            <a:ext cx="3887787" cy="1861130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78350" y="906565"/>
            <a:ext cx="3889375" cy="1861130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7063" y="2642496"/>
            <a:ext cx="3887787" cy="1861130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78350" y="2642496"/>
            <a:ext cx="3889375" cy="1861130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175362" y="1086585"/>
            <a:ext cx="2056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真空管時期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</a:rPr>
              <a:t>(1946~1958)</a:t>
            </a:r>
            <a:endParaRPr lang="zh-TW" altLang="en-US" sz="2800" b="1" dirty="0">
              <a:solidFill>
                <a:schemeClr val="bg1"/>
              </a:solidFill>
            </a:endParaRP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82970" y="1086585"/>
            <a:ext cx="241123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第二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電晶體時期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(1959~1963)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826696" y="2875534"/>
            <a:ext cx="2564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第三代電腦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積體電路時期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(1964~1970)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887035" y="2739653"/>
            <a:ext cx="35806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第四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超大型積體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(1971~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迄今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4885" y="2861031"/>
            <a:ext cx="1395155" cy="1200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77" y="695559"/>
            <a:ext cx="1481226" cy="21462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93" y="2513584"/>
            <a:ext cx="2001683" cy="1519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6505" y="726545"/>
            <a:ext cx="8229600" cy="857250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1" y="1660399"/>
            <a:ext cx="5960003" cy="29342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1946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賓州</a:t>
            </a:r>
            <a:r>
              <a:rPr lang="zh-TW" altLang="en-US" dirty="0" smtClean="0"/>
              <a:t>大學</a:t>
            </a:r>
            <a:r>
              <a:rPr lang="en-US" altLang="zh-TW" dirty="0" smtClean="0"/>
              <a:t>John</a:t>
            </a:r>
            <a:r>
              <a:rPr lang="en-US" altLang="zh-TW" dirty="0"/>
              <a:t>. W. </a:t>
            </a:r>
            <a:r>
              <a:rPr lang="en-US" altLang="zh-TW" dirty="0" err="1"/>
              <a:t>Mauchly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J</a:t>
            </a:r>
            <a:r>
              <a:rPr lang="en-US" altLang="zh-TW" dirty="0"/>
              <a:t>. </a:t>
            </a:r>
            <a:r>
              <a:rPr lang="en-US" altLang="zh-TW" dirty="0" err="1"/>
              <a:t>Presper</a:t>
            </a:r>
            <a:r>
              <a:rPr lang="en-US" altLang="zh-TW" dirty="0"/>
              <a:t> Eckert, Jr.</a:t>
            </a:r>
            <a:r>
              <a:rPr lang="zh-TW" altLang="en-US" dirty="0" smtClean="0"/>
              <a:t>製造第一部以</a:t>
            </a:r>
            <a:r>
              <a:rPr lang="zh-TW" altLang="en-US" dirty="0" smtClean="0">
                <a:solidFill>
                  <a:srgbClr val="C00000"/>
                </a:solidFill>
              </a:rPr>
              <a:t>真空管</a:t>
            </a:r>
            <a:r>
              <a:rPr lang="en-US" altLang="zh-TW" dirty="0" smtClean="0"/>
              <a:t>(vacuum tube)</a:t>
            </a:r>
            <a:r>
              <a:rPr lang="zh-TW" altLang="en-US" dirty="0" smtClean="0"/>
              <a:t>為</a:t>
            </a:r>
            <a:r>
              <a:rPr lang="zh-TW" altLang="en-US" dirty="0"/>
              <a:t>基礎元件的計算機，</a:t>
            </a: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ENIAC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ENIAC</a:t>
            </a:r>
            <a:r>
              <a:rPr lang="zh-TW" altLang="en-US" dirty="0" smtClean="0"/>
              <a:t>和</a:t>
            </a:r>
            <a:r>
              <a:rPr lang="en-US" altLang="zh-TW" dirty="0" smtClean="0">
                <a:solidFill>
                  <a:srgbClr val="0070C0"/>
                </a:solidFill>
              </a:rPr>
              <a:t>UNIVAC I </a:t>
            </a:r>
            <a:r>
              <a:rPr lang="zh-TW" altLang="en-US" dirty="0" smtClean="0"/>
              <a:t>開啟了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第一代電腦：真空管時期。</a:t>
            </a:r>
          </a:p>
          <a:p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5539" y="1348138"/>
            <a:ext cx="936080" cy="13563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矩形 9"/>
          <p:cNvSpPr/>
          <p:nvPr/>
        </p:nvSpPr>
        <p:spPr>
          <a:xfrm rot="559134">
            <a:off x="8183875" y="2085279"/>
            <a:ext cx="7584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ENIAC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 rot="21034846">
            <a:off x="7118063" y="941365"/>
            <a:ext cx="87716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真空管</a:t>
            </a:r>
          </a:p>
        </p:txBody>
      </p:sp>
    </p:spTree>
    <p:extLst>
      <p:ext uri="{BB962C8B-B14F-4D97-AF65-F5344CB8AC3E}">
        <p14:creationId xmlns:p14="http://schemas.microsoft.com/office/powerpoint/2010/main" val="20028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第一代電腦：真空管時期</a:t>
            </a:r>
            <a:r>
              <a:rPr lang="en-US" altLang="zh-TW" dirty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8"/>
            <a:ext cx="8229600" cy="30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西元</a:t>
            </a:r>
            <a:r>
              <a:rPr lang="en-US" altLang="zh-TW" dirty="0" smtClean="0"/>
              <a:t>1947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solidFill>
                  <a:srgbClr val="C00000"/>
                </a:solidFill>
              </a:rPr>
              <a:t>ACM </a:t>
            </a:r>
            <a:r>
              <a:rPr lang="en-US" altLang="zh-TW" dirty="0" smtClean="0"/>
              <a:t>(the </a:t>
            </a:r>
            <a:r>
              <a:rPr lang="en-US" altLang="zh-TW" dirty="0"/>
              <a:t>Association for Computing </a:t>
            </a:r>
            <a:r>
              <a:rPr lang="en-US" altLang="zh-TW" dirty="0" smtClean="0"/>
              <a:t>Machinery)</a:t>
            </a:r>
            <a:r>
              <a:rPr lang="zh-TW" altLang="en-US" dirty="0" smtClean="0"/>
              <a:t>開始</a:t>
            </a:r>
            <a:r>
              <a:rPr lang="zh-TW" altLang="en-US" dirty="0"/>
              <a:t>提供交換計算機領域相關資訊、想法及發現的</a:t>
            </a:r>
            <a:r>
              <a:rPr lang="zh-TW" altLang="en-US" dirty="0" smtClean="0"/>
              <a:t>園地。</a:t>
            </a:r>
            <a:r>
              <a:rPr lang="en-US" altLang="zh-TW" dirty="0">
                <a:hlinkClick r:id="rId2"/>
              </a:rPr>
              <a:t>https://www.acm.org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371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第一代電腦：真空管時期</a:t>
            </a:r>
            <a:r>
              <a:rPr lang="en-US" altLang="zh-TW" dirty="0"/>
              <a:t>(1946~1958)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1948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Richard Hamming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Hamming code </a:t>
            </a:r>
            <a:r>
              <a:rPr lang="en-US" altLang="zh-TW" dirty="0"/>
              <a:t>(</a:t>
            </a:r>
            <a:r>
              <a:rPr lang="zh-TW" altLang="en-US" dirty="0"/>
              <a:t>漢明碼</a:t>
            </a:r>
            <a:r>
              <a:rPr lang="en-US" altLang="zh-TW" dirty="0"/>
              <a:t>)</a:t>
            </a:r>
            <a:r>
              <a:rPr lang="zh-TW" altLang="en-US" dirty="0"/>
              <a:t>，可找出傳輸資料的錯誤並訂正之，此技巧被廣泛應用在電腦及電話系統。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8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1" y="1660399"/>
            <a:ext cx="5915000" cy="2934224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Grace </a:t>
            </a:r>
            <a:r>
              <a:rPr lang="en-US" altLang="zh-TW" dirty="0"/>
              <a:t>Murray Hopper</a:t>
            </a:r>
            <a:r>
              <a:rPr lang="zh-TW" altLang="en-US" dirty="0"/>
              <a:t>設計了第一個</a:t>
            </a:r>
            <a:r>
              <a:rPr lang="zh-TW" altLang="en-US" dirty="0" smtClean="0">
                <a:solidFill>
                  <a:srgbClr val="C00000"/>
                </a:solidFill>
              </a:rPr>
              <a:t>編譯器</a:t>
            </a:r>
            <a:r>
              <a:rPr lang="en-US" altLang="zh-TW" dirty="0" smtClean="0"/>
              <a:t>(compiler)</a:t>
            </a:r>
            <a:r>
              <a:rPr lang="zh-TW" altLang="en-US" dirty="0" smtClean="0"/>
              <a:t>：</a:t>
            </a:r>
            <a:r>
              <a:rPr lang="en-US" altLang="zh-TW" dirty="0">
                <a:solidFill>
                  <a:srgbClr val="C00000"/>
                </a:solidFill>
              </a:rPr>
              <a:t>A-0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編譯器</a:t>
            </a:r>
            <a:r>
              <a:rPr lang="zh-TW" altLang="en-US" dirty="0"/>
              <a:t>是用來將程式語言所寫的程式轉換成電腦可執行的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數列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83454"/>
            <a:ext cx="1902776" cy="26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1781690" y="3786885"/>
            <a:ext cx="5221118" cy="1026319"/>
            <a:chOff x="900113" y="2997200"/>
            <a:chExt cx="10598074" cy="1368425"/>
          </a:xfrm>
        </p:grpSpPr>
        <p:sp>
          <p:nvSpPr>
            <p:cNvPr id="7" name="Pentagon 12"/>
            <p:cNvSpPr>
              <a:spLocks noChangeArrowheads="1"/>
            </p:cNvSpPr>
            <p:nvPr/>
          </p:nvSpPr>
          <p:spPr bwMode="auto">
            <a:xfrm>
              <a:off x="900113" y="3579813"/>
              <a:ext cx="10598074" cy="466725"/>
            </a:xfrm>
            <a:prstGeom prst="homePlate">
              <a:avLst>
                <a:gd name="adj" fmla="val 51722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FF6600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indent="-342900" algn="ctr">
                <a:buFont typeface="Calibri" pitchFamily="34" charset="0"/>
                <a:buAutoNum type="arabicPeriod"/>
              </a:pPr>
              <a:endParaRPr lang="zh-CN" altLang="zh-CN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70287" y="3643899"/>
              <a:ext cx="1042790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Grace Hopper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是世界公認最偉大的女性資訊學家之一</a:t>
              </a:r>
            </a:p>
          </p:txBody>
        </p:sp>
        <p:sp>
          <p:nvSpPr>
            <p:cNvPr id="9" name="Line 40"/>
            <p:cNvSpPr>
              <a:spLocks noChangeShapeType="1"/>
            </p:cNvSpPr>
            <p:nvPr/>
          </p:nvSpPr>
          <p:spPr bwMode="auto">
            <a:xfrm>
              <a:off x="5810299" y="2997200"/>
              <a:ext cx="0" cy="430213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6170363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9"/>
            <p:cNvSpPr>
              <a:spLocks noChangeShapeType="1"/>
            </p:cNvSpPr>
            <p:nvPr/>
          </p:nvSpPr>
          <p:spPr bwMode="auto">
            <a:xfrm>
              <a:off x="8978651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7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554960" cy="2934224"/>
          </a:xfrm>
        </p:spPr>
        <p:txBody>
          <a:bodyPr>
            <a:normAutofit/>
          </a:bodyPr>
          <a:lstStyle/>
          <a:p>
            <a:r>
              <a:rPr lang="zh-TW" altLang="en-US" dirty="0"/>
              <a:t>西元前</a:t>
            </a:r>
            <a:r>
              <a:rPr lang="en-US" altLang="zh-TW" dirty="0"/>
              <a:t>3000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算盤</a:t>
            </a:r>
            <a:r>
              <a:rPr lang="zh-TW" altLang="en-US" dirty="0"/>
              <a:t>已出現在亞洲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/>
              <a:t>1642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法國</a:t>
            </a:r>
            <a:r>
              <a:rPr lang="zh-TW" altLang="en-US" dirty="0"/>
              <a:t>數學家</a:t>
            </a:r>
            <a:r>
              <a:rPr lang="en-US" altLang="zh-TW" dirty="0"/>
              <a:t>Blaise </a:t>
            </a:r>
            <a:r>
              <a:rPr lang="en-US" altLang="zh-TW" dirty="0" smtClean="0"/>
              <a:t>Pascal</a:t>
            </a:r>
            <a:r>
              <a:rPr lang="zh-TW" altLang="en-US" dirty="0" smtClean="0"/>
              <a:t>發明</a:t>
            </a:r>
            <a:r>
              <a:rPr lang="zh-TW" altLang="en-US" dirty="0"/>
              <a:t>了機械式加法器</a:t>
            </a:r>
            <a:r>
              <a:rPr lang="en-US" altLang="zh-TW" dirty="0" err="1" smtClean="0">
                <a:solidFill>
                  <a:srgbClr val="C00000"/>
                </a:solidFill>
              </a:rPr>
              <a:t>Pascaline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75" y="2166705"/>
            <a:ext cx="2638854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147175" y="435801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算盤</a:t>
            </a:r>
          </a:p>
        </p:txBody>
      </p:sp>
    </p:spTree>
    <p:extLst>
      <p:ext uri="{BB962C8B-B14F-4D97-AF65-F5344CB8AC3E}">
        <p14:creationId xmlns:p14="http://schemas.microsoft.com/office/powerpoint/2010/main" val="286250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William Bradford Shockley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及</a:t>
            </a:r>
            <a:r>
              <a:rPr lang="en-US" altLang="zh-TW" dirty="0" smtClean="0"/>
              <a:t>Walter Houser Brattain</a:t>
            </a:r>
            <a:r>
              <a:rPr lang="zh-TW" altLang="en-US" dirty="0"/>
              <a:t>因半導體的研究，及發現</a:t>
            </a:r>
            <a:r>
              <a:rPr lang="zh-TW" altLang="en-US" dirty="0" smtClean="0"/>
              <a:t>電晶體</a:t>
            </a:r>
            <a:r>
              <a:rPr lang="zh-TW" altLang="en-US" dirty="0"/>
              <a:t>的</a:t>
            </a:r>
            <a:r>
              <a:rPr lang="zh-TW" altLang="en-US" dirty="0" smtClean="0"/>
              <a:t>效應</a:t>
            </a:r>
            <a:r>
              <a:rPr lang="zh-TW" altLang="en-US" dirty="0"/>
              <a:t>，</a:t>
            </a:r>
            <a:r>
              <a:rPr lang="zh-TW" altLang="en-US" dirty="0" smtClean="0"/>
              <a:t>而榮獲諾貝爾物理獎。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1957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John Backus</a:t>
            </a:r>
            <a:r>
              <a:rPr lang="zh-TW" altLang="en-US" dirty="0"/>
              <a:t>和</a:t>
            </a:r>
            <a:r>
              <a:rPr lang="en-US" altLang="zh-TW" dirty="0"/>
              <a:t>IBM</a:t>
            </a:r>
            <a:r>
              <a:rPr lang="zh-TW" altLang="en-US" dirty="0"/>
              <a:t>的同事發展了第一個</a:t>
            </a:r>
            <a:r>
              <a:rPr lang="en-US" altLang="zh-TW" dirty="0"/>
              <a:t>FORTRAN</a:t>
            </a:r>
            <a:r>
              <a:rPr lang="zh-TW" altLang="en-US" dirty="0"/>
              <a:t>語言的商用</a:t>
            </a:r>
            <a:r>
              <a:rPr lang="zh-TW" altLang="en-US" dirty="0" smtClean="0"/>
              <a:t>編譯器。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784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點矽鍺成金 人走茶未涼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巴丁（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）和布拉頓（</a:t>
            </a:r>
            <a:r>
              <a:rPr lang="en-US" altLang="zh-TW" dirty="0" smtClean="0"/>
              <a:t>Walter Brattain</a:t>
            </a:r>
            <a:r>
              <a:rPr lang="zh-TW" altLang="en-US" dirty="0" smtClean="0"/>
              <a:t>）以半導體材料鍺開發出史上第一顆電晶體，在一九四七年十二月廿三日正式展示給任職的貝爾實驗室，勇奪彼時科學家追尋數十年的聖杯。</a:t>
            </a:r>
            <a:endParaRPr lang="en-US" altLang="zh-TW" dirty="0" smtClean="0"/>
          </a:p>
          <a:p>
            <a:r>
              <a:rPr lang="zh-TW" altLang="en-US" dirty="0" smtClean="0"/>
              <a:t>　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6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電晶體</a:t>
            </a:r>
            <a:r>
              <a:rPr lang="zh-TW" altLang="en-US" dirty="0"/>
              <a:t>具備開關電流與放大信號的功用，可應用於任何需要運算、存取、通訊、感測、顯影的電子裝置，是廿世紀最偉大的發明之一。電晶體問世後，沒幾年就取代真空管，成為數位電腦的基礎元件。</a:t>
            </a:r>
            <a:endParaRPr lang="en-US" altLang="zh-TW" dirty="0"/>
          </a:p>
          <a:p>
            <a:r>
              <a:rPr lang="zh-TW" altLang="en-US" dirty="0" smtClean="0"/>
              <a:t>雖然</a:t>
            </a:r>
            <a:r>
              <a:rPr lang="zh-TW" altLang="en-US" dirty="0"/>
              <a:t>研發電晶體的開路先鋒早已往生超過卅年，但他們的智慧結晶仍</a:t>
            </a:r>
            <a:r>
              <a:rPr lang="zh-TW" altLang="en-US" dirty="0" smtClean="0"/>
              <a:t>在發光</a:t>
            </a:r>
            <a:r>
              <a:rPr lang="zh-TW" altLang="en-US" dirty="0"/>
              <a:t>發熱，</a:t>
            </a:r>
            <a:r>
              <a:rPr lang="zh-TW" altLang="en-US" dirty="0" smtClean="0"/>
              <a:t>並在</a:t>
            </a:r>
            <a:r>
              <a:rPr lang="zh-TW" altLang="en-US" dirty="0"/>
              <a:t>未來持續造福人間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1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製作中\02再版書\0558909\每張可新加的圖\ch01計算機簡介\1-8電晶體(去背)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5F4F9"/>
              </a:clrFrom>
              <a:clrTo>
                <a:srgbClr val="F5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065" y="3201513"/>
            <a:ext cx="2631350" cy="175550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Honeywell</a:t>
            </a:r>
            <a:r>
              <a:rPr lang="zh-TW" altLang="en-US" dirty="0" smtClean="0"/>
              <a:t>公司推出以</a:t>
            </a:r>
            <a:r>
              <a:rPr lang="zh-TW" altLang="en-US" dirty="0" smtClean="0">
                <a:solidFill>
                  <a:srgbClr val="C00000"/>
                </a:solidFill>
              </a:rPr>
              <a:t>電晶體</a:t>
            </a:r>
            <a:r>
              <a:rPr lang="en-US" altLang="zh-TW" dirty="0" smtClean="0"/>
              <a:t>(transistor)</a:t>
            </a:r>
            <a:r>
              <a:rPr lang="zh-TW" altLang="en-US" dirty="0" smtClean="0"/>
              <a:t>為基礎元件的計算機，稱為</a:t>
            </a:r>
            <a:r>
              <a:rPr lang="en-US" altLang="zh-TW" dirty="0" smtClean="0"/>
              <a:t>Honeywell 400</a:t>
            </a:r>
            <a:r>
              <a:rPr lang="zh-TW" altLang="en-US" dirty="0" smtClean="0"/>
              <a:t>，是第二代電腦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電晶體時期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的代表作。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21168224">
            <a:off x="7516735" y="3754617"/>
            <a:ext cx="9451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電晶體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0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第二代電腦：電晶體時期</a:t>
            </a:r>
            <a:r>
              <a:rPr lang="en-US" altLang="zh-TW" smtClean="0"/>
              <a:t>(1959~1963)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電晶體較真空管體積小、耗電少、且散熱快，因此可靠性較高。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電晶體價格也較低廉，很快取代了真空管計算機。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019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第二代電腦：電晶體時期</a:t>
            </a:r>
            <a:r>
              <a:rPr lang="en-US" altLang="zh-TW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全錄公司</a:t>
            </a:r>
            <a:r>
              <a:rPr lang="en-US" altLang="zh-TW" dirty="0" smtClean="0"/>
              <a:t>(Xerox)</a:t>
            </a:r>
            <a:r>
              <a:rPr lang="zh-TW" altLang="en-US" dirty="0" smtClean="0"/>
              <a:t>完成第一部商用影印機。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在美語中，</a:t>
            </a:r>
            <a:r>
              <a:rPr lang="en-US" altLang="zh-TW" dirty="0" smtClean="0"/>
              <a:t>Xerox machine</a:t>
            </a:r>
            <a:r>
              <a:rPr lang="zh-TW" altLang="en-US" dirty="0" smtClean="0"/>
              <a:t>是</a:t>
            </a:r>
            <a:r>
              <a:rPr lang="en-US" altLang="zh-TW" dirty="0" smtClean="0"/>
              <a:t>copy machine</a:t>
            </a:r>
            <a:r>
              <a:rPr lang="zh-TW" altLang="en-US" dirty="0" smtClean="0"/>
              <a:t>的同義字。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John McCarthy</a:t>
            </a:r>
            <a:r>
              <a:rPr lang="zh-TW" altLang="en-US" dirty="0" smtClean="0"/>
              <a:t>開發了第一個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人工智慧程式語言</a:t>
            </a:r>
            <a:r>
              <a:rPr lang="en-US" altLang="zh-TW" dirty="0" smtClean="0">
                <a:solidFill>
                  <a:srgbClr val="C00000"/>
                </a:solidFill>
              </a:rPr>
              <a:t>LISP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90" y="3246825"/>
            <a:ext cx="1865312" cy="10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530487"/>
            <a:ext cx="8229600" cy="32516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丹佛大學和普渡大學</a:t>
            </a:r>
            <a:r>
              <a:rPr lang="zh-TW" altLang="en-US" dirty="0" smtClean="0"/>
              <a:t>成立全球</a:t>
            </a:r>
            <a:r>
              <a:rPr lang="zh-TW" altLang="en-US" dirty="0"/>
              <a:t>最早的</a:t>
            </a:r>
            <a:r>
              <a:rPr lang="zh-TW" altLang="en-US" dirty="0">
                <a:solidFill>
                  <a:srgbClr val="C00000"/>
                </a:solidFill>
              </a:rPr>
              <a:t>計算機</a:t>
            </a:r>
            <a:r>
              <a:rPr lang="zh-TW" altLang="en-US" dirty="0" smtClean="0">
                <a:solidFill>
                  <a:srgbClr val="C00000"/>
                </a:solidFill>
              </a:rPr>
              <a:t>科學系</a:t>
            </a:r>
            <a:r>
              <a:rPr lang="en-US" altLang="zh-TW" dirty="0" smtClean="0"/>
              <a:t>(computer </a:t>
            </a:r>
            <a:r>
              <a:rPr lang="en-US" altLang="zh-TW" dirty="0"/>
              <a:t>science </a:t>
            </a:r>
            <a:r>
              <a:rPr lang="en-US" altLang="zh-TW" dirty="0" smtClean="0"/>
              <a:t>departments)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MIT</a:t>
            </a:r>
            <a:r>
              <a:rPr lang="zh-TW" altLang="en-US" dirty="0"/>
              <a:t>的</a:t>
            </a:r>
            <a:r>
              <a:rPr lang="en-US" altLang="zh-TW" dirty="0"/>
              <a:t>Steve Russell</a:t>
            </a:r>
            <a:r>
              <a:rPr lang="zh-TW" altLang="en-US" dirty="0"/>
              <a:t>發明了全球第一個電腦</a:t>
            </a:r>
            <a:r>
              <a:rPr lang="zh-TW" altLang="en-US" dirty="0" smtClean="0"/>
              <a:t>遊戲。</a:t>
            </a:r>
            <a:endParaRPr lang="en-US" altLang="zh-TW" dirty="0" smtClean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070135411"/>
              </p:ext>
            </p:extLst>
          </p:nvPr>
        </p:nvGraphicFramePr>
        <p:xfrm>
          <a:off x="457935" y="2772295"/>
          <a:ext cx="8229600" cy="1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4744870" cy="2934224"/>
          </a:xfrm>
        </p:spPr>
        <p:txBody>
          <a:bodyPr>
            <a:normAutofit fontScale="925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1963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美國國家標準局制定了以</a:t>
            </a:r>
            <a:r>
              <a:rPr lang="en-US" altLang="zh-TW" dirty="0"/>
              <a:t>7</a:t>
            </a:r>
            <a:r>
              <a:rPr lang="zh-TW" altLang="en-US" dirty="0"/>
              <a:t>個位元</a:t>
            </a:r>
            <a:r>
              <a:rPr lang="en-US" altLang="zh-TW" dirty="0"/>
              <a:t>(bit)</a:t>
            </a:r>
            <a:r>
              <a:rPr lang="zh-TW" altLang="en-US" dirty="0"/>
              <a:t>編碼的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，為目前</a:t>
            </a:r>
            <a:r>
              <a:rPr lang="zh-TW" altLang="en-US" dirty="0"/>
              <a:t>非常重要的電腦編碼標準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zh.wikipedia.org/zh-tw/ASCII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pic>
        <p:nvPicPr>
          <p:cNvPr id="6" name="Picture 3" descr="D:\製作中\02再版書\0558909\每張可新加的圖\ch01計算機簡介\1-9ASCII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7105" y="2146055"/>
            <a:ext cx="2745305" cy="199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6726" y="1901327"/>
            <a:ext cx="2250250" cy="2250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824990" cy="2934224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推出第一</a:t>
            </a:r>
            <a:r>
              <a:rPr lang="zh-TW" altLang="en-US" dirty="0"/>
              <a:t>部以</a:t>
            </a:r>
            <a:r>
              <a:rPr lang="zh-TW" altLang="en-US" dirty="0">
                <a:solidFill>
                  <a:srgbClr val="C00000"/>
                </a:solidFill>
              </a:rPr>
              <a:t>積體電路</a:t>
            </a:r>
            <a:r>
              <a:rPr lang="en-US" altLang="zh-TW" dirty="0" smtClean="0"/>
              <a:t>(IC</a:t>
            </a:r>
            <a:r>
              <a:rPr lang="en-US" altLang="zh-TW" dirty="0"/>
              <a:t>)</a:t>
            </a:r>
            <a:r>
              <a:rPr lang="zh-TW" altLang="en-US" dirty="0"/>
              <a:t>為基礎元件的</a:t>
            </a:r>
            <a:r>
              <a:rPr lang="en-US" altLang="zh-TW" dirty="0">
                <a:solidFill>
                  <a:srgbClr val="C00000"/>
                </a:solidFill>
              </a:rPr>
              <a:t>IBM </a:t>
            </a:r>
            <a:r>
              <a:rPr lang="en-US" altLang="zh-TW" dirty="0" smtClean="0">
                <a:solidFill>
                  <a:srgbClr val="C00000"/>
                </a:solidFill>
              </a:rPr>
              <a:t>360</a:t>
            </a:r>
            <a:r>
              <a:rPr lang="zh-TW" altLang="en-US" dirty="0" smtClean="0"/>
              <a:t>計算機。速度</a:t>
            </a:r>
            <a:r>
              <a:rPr lang="zh-TW" altLang="en-US" dirty="0"/>
              <a:t>比電晶體快上數百倍</a:t>
            </a:r>
            <a:r>
              <a:rPr lang="zh-TW" altLang="en-US" dirty="0" smtClean="0"/>
              <a:t>，在</a:t>
            </a:r>
            <a:r>
              <a:rPr lang="zh-TW" altLang="en-US" dirty="0"/>
              <a:t>空間</a:t>
            </a:r>
            <a:r>
              <a:rPr lang="zh-TW" altLang="en-US" dirty="0" smtClean="0"/>
              <a:t>上</a:t>
            </a:r>
            <a:r>
              <a:rPr lang="zh-TW" altLang="en-US" dirty="0"/>
              <a:t>也</a:t>
            </a:r>
            <a:r>
              <a:rPr lang="zh-TW" altLang="en-US" dirty="0" smtClean="0"/>
              <a:t>省</a:t>
            </a:r>
            <a:r>
              <a:rPr lang="zh-TW" altLang="en-US" dirty="0"/>
              <a:t>了很多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</a:t>
            </a:r>
            <a:r>
              <a:rPr lang="en-US" altLang="zh-TW" dirty="0"/>
              <a:t>360</a:t>
            </a:r>
            <a:r>
              <a:rPr lang="zh-TW" altLang="en-US" dirty="0"/>
              <a:t>開啟了第三代電腦：積體電路時代。</a:t>
            </a:r>
          </a:p>
          <a:p>
            <a:pPr lvl="1"/>
            <a:r>
              <a:rPr lang="en-US" altLang="zh-TW" dirty="0"/>
              <a:t>Douglas </a:t>
            </a:r>
            <a:r>
              <a:rPr lang="en-US" altLang="zh-TW" dirty="0" err="1"/>
              <a:t>Engelbart</a:t>
            </a:r>
            <a:r>
              <a:rPr lang="zh-TW" altLang="en-US" dirty="0"/>
              <a:t>發明了</a:t>
            </a:r>
            <a:r>
              <a:rPr lang="zh-TW" altLang="en-US" dirty="0" smtClean="0">
                <a:solidFill>
                  <a:srgbClr val="C00000"/>
                </a:solidFill>
              </a:rPr>
              <a:t>滑鼠</a:t>
            </a:r>
            <a:r>
              <a:rPr lang="en-US" altLang="zh-TW" dirty="0" smtClean="0"/>
              <a:t>(mouse)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6264659" y="4155952"/>
            <a:ext cx="2025225" cy="421922"/>
          </a:xfrm>
          <a:prstGeom prst="wedgeRoundRectCallout">
            <a:avLst>
              <a:gd name="adj1" fmla="val 27514"/>
              <a:gd name="adj2" fmla="val -12288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77024" y="41822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真的粉像老鼠吧</a:t>
            </a:r>
          </a:p>
        </p:txBody>
      </p:sp>
    </p:spTree>
    <p:extLst>
      <p:ext uri="{BB962C8B-B14F-4D97-AF65-F5344CB8AC3E}">
        <p14:creationId xmlns:p14="http://schemas.microsoft.com/office/powerpoint/2010/main" val="239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貝爾實驗室、奇異公司與麻省理工學院共同</a:t>
            </a:r>
            <a:r>
              <a:rPr lang="zh-TW" altLang="en-US" dirty="0" smtClean="0"/>
              <a:t>開發一個</a:t>
            </a:r>
            <a:r>
              <a:rPr lang="zh-TW" altLang="en-US" dirty="0"/>
              <a:t>多工、多使用者的</a:t>
            </a:r>
            <a:r>
              <a:rPr lang="en-US" altLang="zh-TW" dirty="0"/>
              <a:t>Multics</a:t>
            </a:r>
            <a:r>
              <a:rPr lang="zh-TW" altLang="en-US" dirty="0"/>
              <a:t>作業系統。</a:t>
            </a:r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1801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Joseph-Marie </a:t>
            </a:r>
            <a:r>
              <a:rPr lang="en-US" altLang="zh-TW" dirty="0"/>
              <a:t>Jacquard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Jacquard loom</a:t>
            </a:r>
            <a:r>
              <a:rPr lang="zh-TW" altLang="en-US" dirty="0"/>
              <a:t>，是第一部使用儲存器及程式設計概念的機器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3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1966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開始頒發有資訊領域諾貝爾獎之稱的</a:t>
            </a:r>
            <a:r>
              <a:rPr lang="zh-TW" altLang="en-US" dirty="0">
                <a:solidFill>
                  <a:srgbClr val="C00000"/>
                </a:solidFill>
              </a:rPr>
              <a:t>杜林獎</a:t>
            </a:r>
            <a:r>
              <a:rPr lang="en-US" altLang="zh-TW" dirty="0"/>
              <a:t>(Turing Award)</a:t>
            </a:r>
            <a:r>
              <a:rPr lang="zh-TW" altLang="en-US" dirty="0"/>
              <a:t>，每年頒發一次，獎金為美金十萬元。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4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跨</a:t>
            </a:r>
            <a:r>
              <a:rPr lang="zh-TW" altLang="en-US" dirty="0">
                <a:solidFill>
                  <a:srgbClr val="C00000"/>
                </a:solidFill>
              </a:rPr>
              <a:t>域拓荒的計算機</a:t>
            </a:r>
            <a:r>
              <a:rPr lang="zh-TW" altLang="en-US" dirty="0" smtClean="0">
                <a:solidFill>
                  <a:srgbClr val="C00000"/>
                </a:solidFill>
              </a:rPr>
              <a:t>科學家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/>
              <a:t>諾貝爾獎自</a:t>
            </a:r>
            <a:r>
              <a:rPr lang="en-US" altLang="zh-TW" dirty="0"/>
              <a:t>1901</a:t>
            </a:r>
            <a:r>
              <a:rPr lang="zh-TW" altLang="en-US" dirty="0"/>
              <a:t>年設立，未設數學獎；計算機科學界則以杜林獎為最高榮譽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</a:t>
            </a:r>
            <a:r>
              <a:rPr lang="en-US" altLang="zh-TW" dirty="0"/>
              <a:t>AI</a:t>
            </a:r>
            <a:r>
              <a:rPr lang="zh-TW" altLang="en-US" dirty="0"/>
              <a:t>蓬勃發展，愈來愈多研究者橫掃杜林獎與諾貝爾獎，包括司馬賀、辛頓等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近年</a:t>
            </a:r>
            <a:r>
              <a:rPr lang="en-US" altLang="zh-TW" dirty="0"/>
              <a:t>AI</a:t>
            </a:r>
            <a:r>
              <a:rPr lang="zh-TW" altLang="en-US" dirty="0"/>
              <a:t>在物理、化學等領域亦屢獲諾貝爾獎肯定，顯示其跨域影響力與重要性。</a:t>
            </a:r>
          </a:p>
        </p:txBody>
      </p:sp>
    </p:spTree>
    <p:extLst>
      <p:ext uri="{BB962C8B-B14F-4D97-AF65-F5344CB8AC3E}">
        <p14:creationId xmlns:p14="http://schemas.microsoft.com/office/powerpoint/2010/main" val="64706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/>
              <a:t>第三代電腦：積體電路時期</a:t>
            </a:r>
            <a:r>
              <a:rPr lang="en-US" altLang="zh-TW" dirty="0" smtClean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1968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Robert Noyce</a:t>
            </a:r>
            <a:r>
              <a:rPr lang="zh-TW" altLang="en-US" dirty="0"/>
              <a:t>、</a:t>
            </a:r>
            <a:r>
              <a:rPr lang="en-US" altLang="zh-TW" dirty="0"/>
              <a:t>Andrew Grove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Gordon </a:t>
            </a:r>
            <a:r>
              <a:rPr lang="en-US" altLang="zh-TW" dirty="0"/>
              <a:t>Moore</a:t>
            </a:r>
            <a:r>
              <a:rPr lang="zh-TW" altLang="en-US" dirty="0"/>
              <a:t>成立了</a:t>
            </a:r>
            <a:r>
              <a:rPr lang="en-US" altLang="zh-TW" dirty="0">
                <a:solidFill>
                  <a:srgbClr val="C00000"/>
                </a:solidFill>
              </a:rPr>
              <a:t>Intel</a:t>
            </a:r>
            <a:r>
              <a:rPr lang="zh-TW" altLang="en-US" dirty="0" smtClean="0"/>
              <a:t>，是今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日世界</a:t>
            </a:r>
            <a:r>
              <a:rPr lang="zh-TW" altLang="en-US" dirty="0"/>
              <a:t>影響力最大的電腦微處理器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明公司。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265" y="2076695"/>
            <a:ext cx="14287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1970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/>
              <a:t>和</a:t>
            </a:r>
            <a:r>
              <a:rPr lang="en-US" altLang="zh-TW" dirty="0"/>
              <a:t>Kenneth Thompson</a:t>
            </a:r>
            <a:r>
              <a:rPr lang="zh-TW" altLang="en-US" dirty="0"/>
              <a:t>設計了</a:t>
            </a:r>
            <a:r>
              <a:rPr lang="en-US" altLang="zh-TW" dirty="0">
                <a:solidFill>
                  <a:srgbClr val="C00000"/>
                </a:solidFill>
              </a:rPr>
              <a:t>UNIX</a:t>
            </a:r>
            <a:r>
              <a:rPr lang="zh-TW" altLang="en-US" dirty="0"/>
              <a:t>作業系統。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0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807" y="3240375"/>
            <a:ext cx="1479873" cy="1273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err="1" smtClean="0"/>
              <a:t>Niklaus</a:t>
            </a:r>
            <a:r>
              <a:rPr lang="en-US" altLang="zh-TW" dirty="0" smtClean="0"/>
              <a:t> Wirth</a:t>
            </a:r>
            <a:r>
              <a:rPr lang="zh-TW" altLang="en-US" dirty="0" smtClean="0"/>
              <a:t>開發了</a:t>
            </a:r>
            <a:r>
              <a:rPr lang="en-US" altLang="zh-TW" dirty="0" smtClean="0">
                <a:solidFill>
                  <a:srgbClr val="C00000"/>
                </a:solidFill>
              </a:rPr>
              <a:t>Pascal</a:t>
            </a:r>
            <a:r>
              <a:rPr lang="zh-TW" altLang="en-US" dirty="0" smtClean="0"/>
              <a:t>程式語言。</a:t>
            </a:r>
          </a:p>
          <a:p>
            <a:pPr lvl="1"/>
            <a:r>
              <a:rPr lang="zh-TW" altLang="en-US" dirty="0" smtClean="0"/>
              <a:t>此時一片積體電路晶片可容納數千個、甚至數萬個電子元件。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代表作是全世界第一部微處理器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(microprocessor)</a:t>
            </a:r>
            <a:r>
              <a:rPr lang="zh-TW" altLang="en-US" dirty="0" smtClean="0"/>
              <a:t>：</a:t>
            </a:r>
            <a:r>
              <a:rPr lang="en-US" altLang="zh-TW" dirty="0" smtClean="0">
                <a:solidFill>
                  <a:srgbClr val="C00000"/>
                </a:solidFill>
              </a:rPr>
              <a:t>Intel 4004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67155" y="4542678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微處理器</a:t>
            </a:r>
          </a:p>
        </p:txBody>
      </p:sp>
    </p:spTree>
    <p:extLst>
      <p:ext uri="{BB962C8B-B14F-4D97-AF65-F5344CB8AC3E}">
        <p14:creationId xmlns:p14="http://schemas.microsoft.com/office/powerpoint/2010/main" val="32785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4843" y="726187"/>
            <a:ext cx="3870742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Intel 4004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全世界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第一部微處理器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8062" y="1266397"/>
            <a:ext cx="2594068" cy="3465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1580" y="727944"/>
            <a:ext cx="3898000" cy="439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940612"/>
              </p:ext>
            </p:extLst>
          </p:nvPr>
        </p:nvGraphicFramePr>
        <p:xfrm>
          <a:off x="328141" y="1491630"/>
          <a:ext cx="8570295" cy="31156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9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08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5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14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en-US" altLang="zh-TW" sz="1800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代別</a:t>
                      </a:r>
                      <a:endParaRPr lang="zh-TW" altLang="en-US" sz="1800" b="0" i="0" u="none" strike="noStrike" kern="1200" baseline="0" dirty="0" smtClean="0">
                        <a:solidFill>
                          <a:schemeClr val="lt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年代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電子元件的大小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速度比較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01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第一代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1946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 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真空管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大姆指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-3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第二代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電晶體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鉛筆的橡皮頭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-6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第三代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 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0.5mm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鉛筆心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-8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20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第四代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年以後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超大型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比針尖小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-9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 rot="21265917">
            <a:off x="474521" y="710709"/>
            <a:ext cx="3898001" cy="439438"/>
            <a:chOff x="358965" y="1088740"/>
            <a:chExt cx="3898001" cy="585917"/>
          </a:xfrm>
        </p:grpSpPr>
        <p:sp>
          <p:nvSpPr>
            <p:cNvPr id="2" name="矩形 1"/>
            <p:cNvSpPr/>
            <p:nvPr/>
          </p:nvSpPr>
          <p:spPr>
            <a:xfrm>
              <a:off x="358966" y="1088740"/>
              <a:ext cx="3898000" cy="5859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7" name="Picture 3" descr="D:\製作中\02再版書\0558909\標籤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65" y="1088740"/>
              <a:ext cx="398424" cy="58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/>
          <p:cNvSpPr/>
          <p:nvPr/>
        </p:nvSpPr>
        <p:spPr>
          <a:xfrm rot="21265917">
            <a:off x="1177166" y="74576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第一代電腦到第四代電腦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1972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Dennis Ritchie</a:t>
            </a:r>
            <a:r>
              <a:rPr lang="zh-TW" altLang="en-US" dirty="0" smtClean="0"/>
              <a:t>開發</a:t>
            </a:r>
            <a:r>
              <a:rPr lang="en-US" altLang="zh-TW" dirty="0" smtClean="0">
                <a:solidFill>
                  <a:srgbClr val="C00000"/>
                </a:solidFill>
              </a:rPr>
              <a:t>C</a:t>
            </a:r>
            <a:r>
              <a:rPr lang="zh-TW" altLang="en-US" dirty="0" smtClean="0"/>
              <a:t>程式語言。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1975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第一部個人電腦</a:t>
            </a:r>
            <a:r>
              <a:rPr lang="en-US" altLang="zh-TW" dirty="0" smtClean="0"/>
              <a:t>(PC)</a:t>
            </a:r>
            <a:r>
              <a:rPr lang="zh-TW" altLang="en-US" dirty="0" smtClean="0"/>
              <a:t>問世，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Altair 8800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製出第一部雷射印表機。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56714"/>
            <a:ext cx="2440570" cy="2114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21133119">
            <a:off x="5941585" y="3957065"/>
            <a:ext cx="1209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Altair 8800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1976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第一部超級電腦</a:t>
            </a:r>
            <a:r>
              <a:rPr lang="en-US" altLang="zh-TW" dirty="0" smtClean="0"/>
              <a:t>(supercomputer)</a:t>
            </a:r>
            <a:r>
              <a:rPr lang="zh-TW" altLang="en-US" dirty="0" smtClean="0"/>
              <a:t>誕生，稱為</a:t>
            </a:r>
            <a:r>
              <a:rPr lang="en-US" altLang="zh-TW" dirty="0" smtClean="0">
                <a:solidFill>
                  <a:srgbClr val="C00000"/>
                </a:solidFill>
              </a:rPr>
              <a:t>Cray-1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發展第一部噴墨印表機。</a:t>
            </a:r>
          </a:p>
          <a:p>
            <a:pPr lvl="1"/>
            <a:r>
              <a:rPr lang="en-US" altLang="zh-TW" dirty="0" smtClean="0"/>
              <a:t>Steve Jobs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Steve Wozniak</a:t>
            </a:r>
            <a:r>
              <a:rPr lang="zh-TW" altLang="en-US" dirty="0" smtClean="0"/>
              <a:t>設計了</a:t>
            </a:r>
            <a:r>
              <a:rPr lang="zh-TW" altLang="en-US" dirty="0" smtClean="0">
                <a:solidFill>
                  <a:srgbClr val="C00000"/>
                </a:solidFill>
              </a:rPr>
              <a:t>蘋果一號</a:t>
            </a:r>
            <a:r>
              <a:rPr lang="en-US" altLang="zh-TW" dirty="0" smtClean="0"/>
              <a:t>(Apple I)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1977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Steve Jobs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Steve Wozniak</a:t>
            </a:r>
            <a:r>
              <a:rPr lang="zh-TW" altLang="en-US" dirty="0" smtClean="0"/>
              <a:t>成立</a:t>
            </a:r>
            <a:r>
              <a:rPr lang="zh-TW" altLang="en-US" dirty="0" smtClean="0">
                <a:solidFill>
                  <a:srgbClr val="C00000"/>
                </a:solidFill>
              </a:rPr>
              <a:t>蘋果電腦公司</a:t>
            </a:r>
            <a:r>
              <a:rPr lang="en-US" altLang="zh-TW" dirty="0" smtClean="0"/>
              <a:t>(Apple Computer)</a:t>
            </a:r>
            <a:r>
              <a:rPr lang="zh-TW" altLang="en-US" dirty="0" smtClean="0"/>
              <a:t>，並推出在當時最出眾的蘋果二號</a:t>
            </a:r>
            <a:r>
              <a:rPr lang="en-US" altLang="zh-TW" dirty="0" smtClean="0"/>
              <a:t>(Apple II)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Bill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Gates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Paul Allen</a:t>
            </a:r>
            <a:r>
              <a:rPr lang="zh-TW" altLang="en-US" dirty="0" smtClean="0"/>
              <a:t>創設</a:t>
            </a:r>
            <a:r>
              <a:rPr lang="zh-TW" altLang="en-US" dirty="0" smtClean="0">
                <a:solidFill>
                  <a:srgbClr val="C00000"/>
                </a:solidFill>
              </a:rPr>
              <a:t>微軟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(Microsoft)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3710" y="3013309"/>
            <a:ext cx="1908720" cy="1595291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" name="矩形 5"/>
          <p:cNvSpPr/>
          <p:nvPr/>
        </p:nvSpPr>
        <p:spPr>
          <a:xfrm>
            <a:off x="2591780" y="4317653"/>
            <a:ext cx="457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r>
              <a:rPr lang="en-US" altLang="zh-TW" dirty="0"/>
              <a:t>Apple II</a:t>
            </a:r>
            <a:r>
              <a:rPr lang="zh-TW" altLang="en-US" dirty="0"/>
              <a:t>應可算是第一部大量</a:t>
            </a:r>
            <a:r>
              <a:rPr lang="zh-TW" altLang="en-US" dirty="0" smtClean="0"/>
              <a:t>流行的</a:t>
            </a:r>
            <a:r>
              <a:rPr lang="zh-TW" altLang="en-US" dirty="0"/>
              <a:t>個人電腦</a:t>
            </a:r>
          </a:p>
        </p:txBody>
      </p:sp>
    </p:spTree>
    <p:extLst>
      <p:ext uri="{BB962C8B-B14F-4D97-AF65-F5344CB8AC3E}">
        <p14:creationId xmlns:p14="http://schemas.microsoft.com/office/powerpoint/2010/main" val="15865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1822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Charles Babbage</a:t>
            </a:r>
            <a:r>
              <a:rPr lang="zh-TW" altLang="en-US" dirty="0"/>
              <a:t>開始設計</a:t>
            </a:r>
            <a:r>
              <a:rPr lang="en-US" altLang="zh-TW" dirty="0">
                <a:solidFill>
                  <a:srgbClr val="C00000"/>
                </a:solidFill>
              </a:rPr>
              <a:t>Difference Engine</a:t>
            </a:r>
            <a:r>
              <a:rPr lang="zh-TW" altLang="en-US" dirty="0"/>
              <a:t>，不只可做簡單的數學運算，還可以解答一些多項式的問題。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9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1978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Ron </a:t>
            </a:r>
            <a:r>
              <a:rPr lang="en-US" altLang="zh-TW" dirty="0" err="1" smtClean="0"/>
              <a:t>Rivest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Adi</a:t>
            </a:r>
            <a:r>
              <a:rPr lang="en-US" altLang="zh-TW" dirty="0" smtClean="0"/>
              <a:t> Shamir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Leonard </a:t>
            </a:r>
            <a:r>
              <a:rPr lang="en-US" altLang="zh-TW" dirty="0" err="1" smtClean="0"/>
              <a:t>Adleman</a:t>
            </a:r>
            <a:r>
              <a:rPr lang="zh-TW" altLang="en-US" dirty="0" smtClean="0"/>
              <a:t>發明了</a:t>
            </a:r>
            <a:r>
              <a:rPr lang="en-US" altLang="zh-TW" dirty="0" smtClean="0">
                <a:solidFill>
                  <a:srgbClr val="C00000"/>
                </a:solidFill>
              </a:rPr>
              <a:t>RSA</a:t>
            </a:r>
            <a:r>
              <a:rPr lang="zh-TW" altLang="en-US" dirty="0" smtClean="0">
                <a:solidFill>
                  <a:srgbClr val="C00000"/>
                </a:solidFill>
              </a:rPr>
              <a:t>公開金鑰加密法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推出第一個</a:t>
            </a:r>
            <a:r>
              <a:rPr lang="en-US" altLang="zh-TW" dirty="0" smtClean="0"/>
              <a:t>16</a:t>
            </a:r>
            <a:r>
              <a:rPr lang="zh-TW" altLang="en-US" dirty="0" smtClean="0"/>
              <a:t>位元的處理器</a:t>
            </a:r>
            <a:r>
              <a:rPr lang="en-US" altLang="zh-TW" dirty="0" smtClean="0"/>
              <a:t>8086</a:t>
            </a:r>
            <a:r>
              <a:rPr lang="zh-TW" altLang="en-US" dirty="0" smtClean="0"/>
              <a:t>及</a:t>
            </a:r>
            <a:r>
              <a:rPr lang="en-US" altLang="zh-TW" dirty="0" smtClean="0"/>
              <a:t>8088</a:t>
            </a:r>
            <a:r>
              <a:rPr lang="zh-TW" altLang="en-US" dirty="0" smtClean="0"/>
              <a:t>，其中</a:t>
            </a:r>
            <a:r>
              <a:rPr lang="en-US" altLang="zh-TW" dirty="0" smtClean="0"/>
              <a:t>8088</a:t>
            </a:r>
            <a:r>
              <a:rPr lang="zh-TW" altLang="en-US" dirty="0" smtClean="0"/>
              <a:t>是</a:t>
            </a:r>
            <a:r>
              <a:rPr lang="en-US" altLang="zh-TW" dirty="0" smtClean="0"/>
              <a:t>IBM PC</a:t>
            </a:r>
            <a:r>
              <a:rPr lang="zh-TW" altLang="en-US" dirty="0" smtClean="0"/>
              <a:t>初期所採用的</a:t>
            </a:r>
            <a:r>
              <a:rPr lang="zh-TW" altLang="en-US" dirty="0" smtClean="0">
                <a:solidFill>
                  <a:srgbClr val="C00000"/>
                </a:solidFill>
              </a:rPr>
              <a:t>中央處理器</a:t>
            </a:r>
            <a:r>
              <a:rPr lang="en-US" altLang="zh-TW" dirty="0" smtClean="0"/>
              <a:t>(Central Processing Unit</a:t>
            </a:r>
            <a:r>
              <a:rPr lang="zh-TW" altLang="en-US" dirty="0" smtClean="0"/>
              <a:t>；</a:t>
            </a:r>
            <a:r>
              <a:rPr lang="en-US" altLang="zh-TW" dirty="0" smtClean="0"/>
              <a:t>CPU)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60399"/>
            <a:ext cx="5554960" cy="2934224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推出開放式的個人電腦架構，使各電腦廠能推出與</a:t>
            </a:r>
            <a:r>
              <a:rPr lang="en-US" altLang="zh-TW" dirty="0" smtClean="0">
                <a:solidFill>
                  <a:srgbClr val="C00000"/>
                </a:solidFill>
              </a:rPr>
              <a:t>IBM</a:t>
            </a:r>
            <a:r>
              <a:rPr lang="zh-TW" altLang="en-US" dirty="0" smtClean="0">
                <a:solidFill>
                  <a:srgbClr val="C00000"/>
                </a:solidFill>
              </a:rPr>
              <a:t>個人電腦相容</a:t>
            </a:r>
            <a:r>
              <a:rPr lang="en-US" altLang="zh-TW" dirty="0" smtClean="0"/>
              <a:t>(IBM PC compatible)</a:t>
            </a:r>
            <a:r>
              <a:rPr lang="zh-TW" altLang="en-US" dirty="0" smtClean="0"/>
              <a:t>的機器，自此，個人電腦逐漸成為最主流的產品。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210" y="2211710"/>
            <a:ext cx="2359605" cy="1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60399"/>
            <a:ext cx="5644970" cy="29342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1982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時代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雜誌以電腦作為年度風雲人物。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日本開始第五代人工智慧電腦大型計畫，使人工智慧領域研究再次受到舉世注目。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80286</a:t>
            </a:r>
            <a:r>
              <a:rPr lang="zh-TW" altLang="en-US" dirty="0" smtClean="0"/>
              <a:t>，簡稱</a:t>
            </a:r>
            <a:r>
              <a:rPr lang="en-US" altLang="zh-TW" dirty="0" smtClean="0"/>
              <a:t>286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6753">
            <a:off x="6643420" y="1804576"/>
            <a:ext cx="1760603" cy="2319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107" y="1838298"/>
            <a:ext cx="1760603" cy="2319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079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1984</a:t>
            </a:r>
            <a:r>
              <a:rPr lang="zh-TW" altLang="en-US" smtClean="0"/>
              <a:t>年</a:t>
            </a:r>
          </a:p>
          <a:p>
            <a:pPr lvl="1"/>
            <a:r>
              <a:rPr lang="zh-TW" altLang="en-US" smtClean="0"/>
              <a:t>新力</a:t>
            </a:r>
            <a:r>
              <a:rPr lang="en-US" altLang="zh-TW" smtClean="0"/>
              <a:t>(Sony)</a:t>
            </a:r>
            <a:r>
              <a:rPr lang="zh-TW" altLang="en-US" smtClean="0"/>
              <a:t>和飛利浦</a:t>
            </a:r>
            <a:r>
              <a:rPr lang="en-US" altLang="zh-TW" smtClean="0"/>
              <a:t>(Philips)</a:t>
            </a:r>
            <a:r>
              <a:rPr lang="zh-TW" altLang="en-US" smtClean="0"/>
              <a:t>推出</a:t>
            </a:r>
            <a:r>
              <a:rPr lang="en-US" altLang="zh-TW" smtClean="0"/>
              <a:t>CD-ROM</a:t>
            </a:r>
            <a:r>
              <a:rPr lang="zh-TW" altLang="en-US" smtClean="0"/>
              <a:t>，使數位資料的儲存方式往前邁進一大步。</a:t>
            </a:r>
            <a:endParaRPr lang="en-US" altLang="zh-TW" smtClean="0"/>
          </a:p>
          <a:p>
            <a:pPr lvl="1"/>
            <a:r>
              <a:rPr lang="en-US" altLang="zh-TW" smtClean="0"/>
              <a:t>IBM PC AT</a:t>
            </a:r>
            <a:r>
              <a:rPr lang="zh-TW" altLang="en-US" smtClean="0"/>
              <a:t>使用</a:t>
            </a:r>
            <a:r>
              <a:rPr lang="en-US" altLang="zh-TW" smtClean="0"/>
              <a:t>Intel 16</a:t>
            </a:r>
            <a:r>
              <a:rPr lang="zh-TW" altLang="en-US" smtClean="0"/>
              <a:t>位元的</a:t>
            </a:r>
            <a:r>
              <a:rPr lang="en-US" altLang="zh-TW" smtClean="0"/>
              <a:t>80286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  <p:pic>
        <p:nvPicPr>
          <p:cNvPr id="6" name="Picture 2" descr="D:\製作中\02再版書\0558909\每張可新加的圖\ch01計算機簡介\CD-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295" y="2841780"/>
            <a:ext cx="1681928" cy="168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456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1985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Windows 1.0</a:t>
            </a:r>
            <a:r>
              <a:rPr lang="zh-TW" altLang="en-US" dirty="0" smtClean="0"/>
              <a:t>推出。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當時蘋果電腦公司的</a:t>
            </a:r>
            <a:r>
              <a:rPr lang="zh-TW" altLang="en-US" dirty="0" smtClean="0">
                <a:solidFill>
                  <a:srgbClr val="C00000"/>
                </a:solidFill>
              </a:rPr>
              <a:t>麥金塔</a:t>
            </a:r>
            <a:r>
              <a:rPr lang="en-US" altLang="zh-TW" dirty="0" smtClean="0"/>
              <a:t>(Macintosh)</a:t>
            </a:r>
            <a:r>
              <a:rPr lang="zh-TW" altLang="en-US" dirty="0" smtClean="0"/>
              <a:t>其實有比較令人滿意的使用者介面。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1986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32</a:t>
            </a:r>
            <a:r>
              <a:rPr lang="zh-TW" altLang="en-US" dirty="0" smtClean="0"/>
              <a:t>位元的</a:t>
            </a:r>
            <a:r>
              <a:rPr lang="en-US" altLang="zh-TW" dirty="0" smtClean="0"/>
              <a:t>80386</a:t>
            </a:r>
            <a:r>
              <a:rPr lang="zh-TW" altLang="en-US" dirty="0" smtClean="0"/>
              <a:t>，簡稱</a:t>
            </a:r>
            <a:r>
              <a:rPr lang="en-US" altLang="zh-TW" dirty="0" smtClean="0"/>
              <a:t>386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6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1989</a:t>
            </a:r>
            <a:r>
              <a:rPr lang="zh-TW" altLang="en-US" smtClean="0"/>
              <a:t>年</a:t>
            </a:r>
          </a:p>
          <a:p>
            <a:pPr lvl="1"/>
            <a:r>
              <a:rPr lang="en-US" altLang="zh-TW" smtClean="0"/>
              <a:t>Tim Berners-Lee</a:t>
            </a:r>
            <a:r>
              <a:rPr lang="zh-TW" altLang="en-US" smtClean="0"/>
              <a:t>提出全球資訊網</a:t>
            </a:r>
            <a:r>
              <a:rPr lang="en-US" altLang="zh-TW" smtClean="0"/>
              <a:t>(World Wide Web</a:t>
            </a:r>
            <a:r>
              <a:rPr lang="zh-TW" altLang="en-US" smtClean="0"/>
              <a:t>；</a:t>
            </a:r>
            <a:r>
              <a:rPr lang="en-US" altLang="zh-TW" smtClean="0"/>
              <a:t>WWW)</a:t>
            </a:r>
            <a:r>
              <a:rPr lang="zh-TW" altLang="en-US" smtClean="0"/>
              <a:t>的構想。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80486</a:t>
            </a:r>
            <a:r>
              <a:rPr lang="zh-TW" altLang="en-US" smtClean="0"/>
              <a:t>，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簡稱</a:t>
            </a:r>
            <a:r>
              <a:rPr lang="en-US" altLang="zh-TW" smtClean="0"/>
              <a:t>486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064" y="2765162"/>
            <a:ext cx="3986935" cy="1809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2096725" y="4582833"/>
            <a:ext cx="4904512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marL="265113" indent="-265113">
              <a:lnSpc>
                <a:spcPct val="12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全球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資訊網發明人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Tim Berners-Lee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改變了世界</a:t>
            </a:r>
          </a:p>
        </p:txBody>
      </p:sp>
    </p:spTree>
    <p:extLst>
      <p:ext uri="{BB962C8B-B14F-4D97-AF65-F5344CB8AC3E}">
        <p14:creationId xmlns:p14="http://schemas.microsoft.com/office/powerpoint/2010/main" val="18197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WWW</a:t>
            </a:r>
            <a:r>
              <a:rPr lang="zh-TW" altLang="en-US" dirty="0" smtClean="0"/>
              <a:t>正式推出。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1991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芬蘭赫爾辛基大學的學生</a:t>
            </a:r>
            <a:r>
              <a:rPr lang="en-US" altLang="zh-TW" dirty="0" smtClean="0"/>
              <a:t>Linus Torvalds</a:t>
            </a:r>
            <a:r>
              <a:rPr lang="zh-TW" altLang="en-US" dirty="0" smtClean="0"/>
              <a:t>，基於</a:t>
            </a:r>
            <a:r>
              <a:rPr lang="en-US" altLang="zh-TW" dirty="0" smtClean="0"/>
              <a:t>UNIX</a:t>
            </a:r>
            <a:r>
              <a:rPr lang="zh-TW" altLang="en-US" dirty="0" smtClean="0"/>
              <a:t>的開放原始碼，創作了個人電腦作業系統</a:t>
            </a:r>
            <a:r>
              <a:rPr lang="en-US" altLang="zh-TW" dirty="0" smtClean="0"/>
              <a:t>Linux (Linus + UNIX)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705659218"/>
              </p:ext>
            </p:extLst>
          </p:nvPr>
        </p:nvGraphicFramePr>
        <p:xfrm>
          <a:off x="4121950" y="2256715"/>
          <a:ext cx="4863104" cy="875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5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蘋果電腦公司推出第一部普及的</a:t>
            </a:r>
            <a:r>
              <a:rPr lang="en-US" altLang="zh-TW" smtClean="0"/>
              <a:t>PDA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推出第一代的</a:t>
            </a:r>
            <a:r>
              <a:rPr lang="en-US" altLang="zh-TW" smtClean="0"/>
              <a:t>Pentium 60</a:t>
            </a:r>
            <a:r>
              <a:rPr lang="zh-TW" altLang="en-US" smtClean="0"/>
              <a:t>和</a:t>
            </a:r>
            <a:r>
              <a:rPr lang="en-US" altLang="zh-TW" smtClean="0"/>
              <a:t>66 MHz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第一版的</a:t>
            </a:r>
            <a:r>
              <a:rPr lang="en-US" altLang="zh-TW" smtClean="0"/>
              <a:t>Windows NT</a:t>
            </a:r>
            <a:r>
              <a:rPr lang="zh-TW" altLang="en-US" smtClean="0"/>
              <a:t>問世。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第一個成功的商業化瀏覽器</a:t>
            </a:r>
            <a:r>
              <a:rPr lang="en-US" altLang="zh-TW" dirty="0" smtClean="0">
                <a:solidFill>
                  <a:srgbClr val="C00000"/>
                </a:solidFill>
              </a:rPr>
              <a:t>Netscape</a:t>
            </a:r>
            <a:r>
              <a:rPr lang="en-US" altLang="zh-TW" dirty="0" smtClean="0"/>
              <a:t> (</a:t>
            </a:r>
            <a:r>
              <a:rPr lang="zh-TW" altLang="en-US" dirty="0" smtClean="0"/>
              <a:t>網景</a:t>
            </a:r>
            <a:r>
              <a:rPr lang="en-US" altLang="zh-TW" dirty="0" smtClean="0"/>
              <a:t>)</a:t>
            </a:r>
            <a:r>
              <a:rPr lang="zh-TW" altLang="en-US" dirty="0" smtClean="0"/>
              <a:t>推出。</a:t>
            </a:r>
          </a:p>
          <a:p>
            <a:pPr lvl="1"/>
            <a:r>
              <a:rPr lang="zh-TW" altLang="en-US" dirty="0" smtClean="0"/>
              <a:t>楊致遠和</a:t>
            </a:r>
            <a:r>
              <a:rPr lang="en-US" altLang="zh-TW" dirty="0" smtClean="0"/>
              <a:t>David Filo</a:t>
            </a:r>
            <a:r>
              <a:rPr lang="zh-TW" altLang="en-US" dirty="0" smtClean="0"/>
              <a:t>推出</a:t>
            </a:r>
            <a:r>
              <a:rPr lang="en-US" altLang="zh-TW" dirty="0" smtClean="0">
                <a:solidFill>
                  <a:srgbClr val="C00000"/>
                </a:solidFill>
              </a:rPr>
              <a:t>Yahoo!</a:t>
            </a:r>
            <a:r>
              <a:rPr lang="zh-TW" altLang="en-US" dirty="0" smtClean="0">
                <a:solidFill>
                  <a:srgbClr val="C00000"/>
                </a:solidFill>
              </a:rPr>
              <a:t>搜尋引擎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26"/>
          <a:stretch/>
        </p:blipFill>
        <p:spPr bwMode="auto">
          <a:xfrm>
            <a:off x="2726795" y="3381840"/>
            <a:ext cx="3741694" cy="158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7285" y="1581640"/>
            <a:ext cx="1485165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1995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James Gosling</a:t>
            </a:r>
            <a:r>
              <a:rPr lang="zh-TW" altLang="en-US" smtClean="0"/>
              <a:t>領軍的團隊推出了跨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平台的</a:t>
            </a:r>
            <a:r>
              <a:rPr lang="en-US" altLang="zh-TW" smtClean="0"/>
              <a:t>JAVA</a:t>
            </a:r>
            <a:r>
              <a:rPr lang="zh-TW" altLang="en-US" smtClean="0"/>
              <a:t>程式語言。</a:t>
            </a:r>
          </a:p>
          <a:p>
            <a:pPr lvl="1"/>
            <a:r>
              <a:rPr lang="en-US" altLang="zh-TW" smtClean="0"/>
              <a:t>Windows 95</a:t>
            </a:r>
            <a:r>
              <a:rPr lang="zh-TW" altLang="en-US" smtClean="0"/>
              <a:t>問世，同時搭配</a:t>
            </a:r>
            <a:r>
              <a:rPr lang="en-US" altLang="zh-TW" smtClean="0"/>
              <a:t>IE 1.0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上箭號圖說文字 11"/>
          <p:cNvSpPr/>
          <p:nvPr/>
        </p:nvSpPr>
        <p:spPr>
          <a:xfrm>
            <a:off x="6822250" y="3561860"/>
            <a:ext cx="2039588" cy="877143"/>
          </a:xfrm>
          <a:prstGeom prst="upArrowCallou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James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Gosling</a:t>
            </a:r>
            <a:b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軍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JAVA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2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/>
              <a:t>1844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Samuel </a:t>
            </a:r>
            <a:r>
              <a:rPr lang="en-US" altLang="zh-TW" dirty="0"/>
              <a:t>Morse</a:t>
            </a:r>
            <a:r>
              <a:rPr lang="zh-TW" altLang="en-US" dirty="0"/>
              <a:t>從華盛頓傳了一份電報到巴爾地摩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1889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Herman Hollerith</a:t>
            </a:r>
            <a:r>
              <a:rPr lang="zh-TW" altLang="en-US" dirty="0"/>
              <a:t>設計了以打孔卡片來儲存資料並排序的電動機器。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3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深藍電腦擊敗稱霸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棋壇</a:t>
            </a:r>
            <a:r>
              <a:rPr lang="en-US" altLang="zh-TW" dirty="0" smtClean="0"/>
              <a:t>14</a:t>
            </a:r>
            <a:r>
              <a:rPr lang="zh-TW" altLang="en-US" dirty="0" smtClean="0"/>
              <a:t>年的棋王</a:t>
            </a:r>
            <a:r>
              <a:rPr lang="en-US" altLang="zh-TW" dirty="0" smtClean="0"/>
              <a:t>Garry </a:t>
            </a:r>
            <a:br>
              <a:rPr lang="en-US" altLang="zh-TW" dirty="0" smtClean="0"/>
            </a:br>
            <a:r>
              <a:rPr lang="en-US" altLang="zh-TW" dirty="0" smtClean="0"/>
              <a:t>Kasparov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Office 97</a:t>
            </a:r>
            <a:r>
              <a:rPr lang="zh-TW" altLang="en-US" dirty="0" smtClean="0"/>
              <a:t>與</a:t>
            </a:r>
            <a:r>
              <a:rPr lang="en-US" altLang="zh-TW" dirty="0" smtClean="0"/>
              <a:t>Intel Pentium II</a:t>
            </a:r>
            <a:r>
              <a:rPr lang="zh-TW" altLang="en-US" dirty="0" smtClean="0"/>
              <a:t>上市。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 descr="http://static.apple.nextmedia.com/images/apple-photos/apple/20110115/large/15wh11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331" y="1716655"/>
            <a:ext cx="2967115" cy="1812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Windows 98</a:t>
            </a:r>
            <a:r>
              <a:rPr lang="zh-TW" altLang="en-US" smtClean="0"/>
              <a:t>問世。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25" y="2418972"/>
            <a:ext cx="2370822" cy="17781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D:\製作中\02再版書\0558909\每張可新加的圖\ch01計算機簡介\windows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1515" y="2620941"/>
            <a:ext cx="2321977" cy="17392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960005" cy="2934224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史丹佛博士班的休學學生</a:t>
            </a:r>
            <a:r>
              <a:rPr lang="en-US" altLang="zh-TW" dirty="0" smtClean="0"/>
              <a:t>Larry Page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Sergey </a:t>
            </a:r>
            <a:r>
              <a:rPr lang="en-US" altLang="zh-TW" dirty="0" err="1" smtClean="0"/>
              <a:t>Brin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842551" y="3977369"/>
            <a:ext cx="2722152" cy="439438"/>
            <a:chOff x="4599954" y="5187677"/>
            <a:chExt cx="2722152" cy="585917"/>
          </a:xfrm>
        </p:grpSpPr>
        <p:grpSp>
          <p:nvGrpSpPr>
            <p:cNvPr id="12" name="群組 11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矩形 12"/>
            <p:cNvSpPr/>
            <p:nvPr/>
          </p:nvSpPr>
          <p:spPr>
            <a:xfrm rot="21265917">
              <a:off x="4994608" y="5234413"/>
              <a:ext cx="2228495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Google logo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花樣多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2250" y="1131590"/>
            <a:ext cx="1620180" cy="32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1999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Pentium III</a:t>
            </a:r>
            <a:r>
              <a:rPr lang="zh-TW" altLang="en-US" smtClean="0"/>
              <a:t>和低價位的</a:t>
            </a:r>
            <a:r>
              <a:rPr lang="en-US" altLang="zh-TW" smtClean="0"/>
              <a:t>Celeron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7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由</a:t>
            </a:r>
            <a:r>
              <a:rPr lang="en-US" altLang="zh-TW" smtClean="0"/>
              <a:t>Windows 98</a:t>
            </a:r>
            <a:r>
              <a:rPr lang="zh-TW" altLang="en-US" smtClean="0"/>
              <a:t>改版而來的</a:t>
            </a:r>
            <a:r>
              <a:rPr lang="en-US" altLang="zh-TW" smtClean="0"/>
              <a:t>Windows Me (Me</a:t>
            </a:r>
            <a:r>
              <a:rPr lang="zh-TW" altLang="en-US" smtClean="0"/>
              <a:t>是</a:t>
            </a:r>
            <a:r>
              <a:rPr lang="en-US" altLang="zh-TW" smtClean="0"/>
              <a:t>Millennium Edition)</a:t>
            </a:r>
            <a:r>
              <a:rPr lang="zh-TW" altLang="en-US" smtClean="0"/>
              <a:t>問世，用過</a:t>
            </a:r>
            <a:r>
              <a:rPr lang="en-US" altLang="zh-TW" smtClean="0"/>
              <a:t>Windows Me</a:t>
            </a:r>
            <a:r>
              <a:rPr lang="zh-TW" altLang="en-US" smtClean="0"/>
              <a:t>的人，不少人叫苦連天，怨聲載道，所幸隔年微軟隨即推出了</a:t>
            </a:r>
            <a:r>
              <a:rPr lang="en-US" altLang="zh-TW" smtClean="0"/>
              <a:t>Windows</a:t>
            </a:r>
            <a:r>
              <a:rPr lang="zh-TW" altLang="en-US" smtClean="0"/>
              <a:t> </a:t>
            </a:r>
            <a:r>
              <a:rPr lang="en-US" altLang="zh-TW" smtClean="0"/>
              <a:t>XP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Pentium 4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3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2001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Windows XP</a:t>
            </a:r>
            <a:r>
              <a:rPr lang="zh-TW" altLang="en-US" smtClean="0"/>
              <a:t>問世。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推出工作站</a:t>
            </a:r>
            <a:r>
              <a:rPr lang="en-US" altLang="zh-TW" smtClean="0"/>
              <a:t>(workstation)</a:t>
            </a:r>
            <a:r>
              <a:rPr lang="zh-TW" altLang="en-US" smtClean="0"/>
              <a:t>適用的微處理器</a:t>
            </a:r>
            <a:r>
              <a:rPr lang="en-US" altLang="zh-TW" smtClean="0"/>
              <a:t>Xeon</a:t>
            </a:r>
            <a:r>
              <a:rPr lang="zh-TW" altLang="en-US" smtClean="0"/>
              <a:t>及</a:t>
            </a:r>
            <a:r>
              <a:rPr lang="en-US" altLang="zh-TW" smtClean="0"/>
              <a:t>Itanium</a:t>
            </a:r>
            <a:r>
              <a:rPr lang="zh-TW" altLang="en-US" smtClean="0"/>
              <a:t>，其中</a:t>
            </a:r>
            <a:r>
              <a:rPr lang="en-US" altLang="zh-TW" smtClean="0"/>
              <a:t>Itanium</a:t>
            </a:r>
            <a:r>
              <a:rPr lang="zh-TW" altLang="en-US" smtClean="0"/>
              <a:t>是</a:t>
            </a:r>
            <a:r>
              <a:rPr lang="en-US" altLang="zh-TW" smtClean="0"/>
              <a:t>Intel</a:t>
            </a:r>
            <a:r>
              <a:rPr lang="zh-TW" altLang="en-US" smtClean="0"/>
              <a:t>第一個</a:t>
            </a:r>
            <a:r>
              <a:rPr lang="en-US" altLang="zh-TW" smtClean="0"/>
              <a:t>64</a:t>
            </a:r>
            <a:r>
              <a:rPr lang="zh-TW" altLang="en-US" smtClean="0"/>
              <a:t>位元的微處理器。</a:t>
            </a:r>
          </a:p>
          <a:p>
            <a:pPr lvl="1"/>
            <a:r>
              <a:rPr lang="en-US" altLang="zh-TW" smtClean="0"/>
              <a:t>Jimmy Wales</a:t>
            </a:r>
            <a:r>
              <a:rPr lang="zh-TW" altLang="en-US" smtClean="0"/>
              <a:t>創建了一部免費的網路百科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全書：維基百科</a:t>
            </a:r>
            <a:r>
              <a:rPr lang="en-US" altLang="zh-TW" smtClean="0"/>
              <a:t>(Wikipedia)</a:t>
            </a:r>
            <a:r>
              <a:rPr lang="zh-TW" altLang="en-US" smtClean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3" descr="D:\製作中\02再版書\0558909\每張可新加的圖\ch01計算機簡介\Windows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7235" y="1176595"/>
            <a:ext cx="1569368" cy="125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Office 2003</a:t>
            </a:r>
            <a:r>
              <a:rPr lang="zh-TW" altLang="en-US" smtClean="0"/>
              <a:t>問世。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推出針對筆記型電腦設計，以</a:t>
            </a:r>
            <a:r>
              <a:rPr lang="en-US" altLang="zh-TW" smtClean="0"/>
              <a:t>Pentium M</a:t>
            </a:r>
            <a:r>
              <a:rPr lang="zh-TW" altLang="en-US" smtClean="0"/>
              <a:t>微處理器為核心的</a:t>
            </a:r>
            <a:r>
              <a:rPr lang="en-US" altLang="zh-TW" smtClean="0"/>
              <a:t>Intel Centrino</a:t>
            </a:r>
            <a:r>
              <a:rPr lang="zh-TW" altLang="en-US" smtClean="0"/>
              <a:t>行動運算技術平台，無線網路、省電技術及較小體積是它的賣點。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68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2004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上市，造成華爾街股市大轟動。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7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2005</a:t>
            </a:r>
            <a:r>
              <a:rPr lang="zh-TW" altLang="en-US" smtClean="0"/>
              <a:t>年</a:t>
            </a:r>
          </a:p>
          <a:p>
            <a:pPr lvl="1"/>
            <a:r>
              <a:rPr lang="zh-TW" altLang="en-US" smtClean="0"/>
              <a:t>簡單易用的網路電話軟體</a:t>
            </a:r>
            <a:r>
              <a:rPr lang="en-US" altLang="zh-TW" smtClean="0"/>
              <a:t>Skype</a:t>
            </a:r>
            <a:r>
              <a:rPr lang="zh-TW" altLang="en-US" smtClean="0"/>
              <a:t>逐漸流行。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推出</a:t>
            </a:r>
            <a:r>
              <a:rPr lang="en-US" altLang="zh-TW" smtClean="0"/>
              <a:t>Google Earth</a:t>
            </a:r>
            <a:r>
              <a:rPr lang="zh-TW" altLang="en-US" smtClean="0"/>
              <a:t>，不僅提供各城市的衛星圖，同時也加入了多種消費資訊。</a:t>
            </a:r>
            <a:endParaRPr lang="en-US" altLang="zh-TW" smtClean="0"/>
          </a:p>
          <a:p>
            <a:pPr lvl="1"/>
            <a:r>
              <a:rPr lang="zh-TW" altLang="en-US" smtClean="0"/>
              <a:t>尼葛洛龐帝</a:t>
            </a:r>
            <a:r>
              <a:rPr lang="en-US" altLang="zh-TW" smtClean="0"/>
              <a:t>(Nicholas Negroponte)</a:t>
            </a:r>
            <a:r>
              <a:rPr lang="zh-TW" altLang="en-US" smtClean="0"/>
              <a:t>提出</a:t>
            </a:r>
            <a:r>
              <a:rPr lang="en-US" altLang="zh-TW" smtClean="0"/>
              <a:t>100</a:t>
            </a:r>
            <a:r>
              <a:rPr lang="zh-TW" altLang="en-US" smtClean="0"/>
              <a:t>美元廉價電腦的願景，並成立非營利組織</a:t>
            </a:r>
            <a:r>
              <a:rPr lang="en-US" altLang="zh-TW" smtClean="0"/>
              <a:t>OLPC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9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2006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 smtClean="0"/>
              <a:t>以</a:t>
            </a:r>
            <a:r>
              <a:rPr lang="en-US" altLang="zh-TW" dirty="0" smtClean="0"/>
              <a:t>16.5</a:t>
            </a:r>
            <a:r>
              <a:rPr lang="zh-TW" altLang="en-US" dirty="0" smtClean="0"/>
              <a:t>億美元購併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 smtClean="0"/>
              <a:t>在台設立研發機構</a:t>
            </a:r>
            <a:r>
              <a:rPr lang="en-US" altLang="zh-TW" dirty="0" smtClean="0"/>
              <a:t>—</a:t>
            </a:r>
            <a:r>
              <a:rPr lang="zh-TW" altLang="en-US" dirty="0" smtClean="0"/>
              <a:t>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臺灣工程研究所」。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7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IBM</a:t>
            </a:r>
            <a:r>
              <a:rPr lang="zh-TW" altLang="en-US" dirty="0" smtClean="0"/>
              <a:t>的前身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Herman Hollerith</a:t>
            </a:r>
            <a:r>
              <a:rPr lang="zh-TW" altLang="en-US" dirty="0"/>
              <a:t>在西元</a:t>
            </a:r>
            <a:r>
              <a:rPr lang="en-US" altLang="zh-TW" dirty="0"/>
              <a:t>1896</a:t>
            </a:r>
            <a:r>
              <a:rPr lang="zh-TW" altLang="en-US" dirty="0"/>
              <a:t>年時成立</a:t>
            </a:r>
            <a:r>
              <a:rPr lang="zh-TW" altLang="en-US" dirty="0" smtClean="0"/>
              <a:t>了</a:t>
            </a:r>
            <a:r>
              <a:rPr lang="en-US" altLang="zh-TW" dirty="0" smtClean="0"/>
              <a:t>Tabulating Machine </a:t>
            </a:r>
            <a:r>
              <a:rPr lang="en-US" altLang="zh-TW" dirty="0"/>
              <a:t>Company</a:t>
            </a:r>
            <a:r>
              <a:rPr lang="zh-TW" altLang="en-US" dirty="0" smtClean="0"/>
              <a:t>，是</a:t>
            </a:r>
            <a:r>
              <a:rPr lang="zh-TW" altLang="en-US" dirty="0"/>
              <a:t>世界上第一家生產電動製表及會計機器的公司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後來</a:t>
            </a:r>
            <a:r>
              <a:rPr lang="zh-TW" altLang="en-US" dirty="0"/>
              <a:t>經過</a:t>
            </a:r>
            <a:r>
              <a:rPr lang="zh-TW" altLang="en-US" dirty="0" smtClean="0"/>
              <a:t>一番合併重整，</a:t>
            </a:r>
            <a:r>
              <a:rPr lang="zh-TW" altLang="en-US" dirty="0"/>
              <a:t>於西元</a:t>
            </a:r>
            <a:r>
              <a:rPr lang="en-US" altLang="zh-TW" dirty="0"/>
              <a:t>1924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日，正式改名為</a:t>
            </a:r>
            <a:r>
              <a:rPr lang="en-US" altLang="zh-TW" dirty="0" smtClean="0">
                <a:solidFill>
                  <a:srgbClr val="C00000"/>
                </a:solidFill>
              </a:rPr>
              <a:t>IBM </a:t>
            </a:r>
            <a:r>
              <a:rPr lang="en-US" altLang="zh-TW" dirty="0" smtClean="0"/>
              <a:t>(International </a:t>
            </a:r>
            <a:r>
              <a:rPr lang="en-US" altLang="zh-TW" dirty="0"/>
              <a:t>Business Machines </a:t>
            </a:r>
            <a:r>
              <a:rPr lang="en-US" altLang="zh-TW" dirty="0" smtClean="0"/>
              <a:t>Corporation)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82090" y="4061829"/>
            <a:ext cx="1860625" cy="90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923425" y="4599709"/>
            <a:ext cx="129715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IBM</a:t>
            </a:r>
            <a:r>
              <a:rPr lang="zh-TW" altLang="en-US" dirty="0"/>
              <a:t>的</a:t>
            </a:r>
            <a:r>
              <a:rPr lang="en-US" altLang="zh-TW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870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2007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電腦推出</a:t>
            </a:r>
            <a:r>
              <a:rPr lang="en-US" altLang="zh-TW" dirty="0"/>
              <a:t>iPhone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推出新一代作業系統</a:t>
            </a:r>
            <a:r>
              <a:rPr lang="en-US" altLang="zh-TW" dirty="0"/>
              <a:t>Vista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主導推出行動電話平台</a:t>
            </a:r>
            <a:r>
              <a:rPr lang="en-US" altLang="zh-TW" dirty="0"/>
              <a:t>Android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403" y="3021800"/>
            <a:ext cx="1381028" cy="13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Microsoft</a:t>
            </a:r>
            <a:r>
              <a:rPr lang="zh-TW" altLang="en-US" smtClean="0"/>
              <a:t>向</a:t>
            </a:r>
            <a:r>
              <a:rPr lang="en-US" altLang="zh-TW" smtClean="0"/>
              <a:t>Yahoo!</a:t>
            </a:r>
            <a:r>
              <a:rPr lang="zh-TW" altLang="en-US" smtClean="0"/>
              <a:t>提出購併合作案，以對抗日益強大的</a:t>
            </a:r>
            <a:r>
              <a:rPr lang="en-US" altLang="zh-TW" smtClean="0"/>
              <a:t>Google</a:t>
            </a:r>
            <a:r>
              <a:rPr lang="zh-TW" altLang="en-US" smtClean="0"/>
              <a:t>，惟最後破局。</a:t>
            </a:r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進軍行動電話市場，推出</a:t>
            </a:r>
            <a:r>
              <a:rPr lang="en-US" altLang="zh-TW" smtClean="0"/>
              <a:t>GPhone</a:t>
            </a:r>
            <a:r>
              <a:rPr lang="zh-TW" altLang="en-US" smtClean="0"/>
              <a:t>，和</a:t>
            </a:r>
            <a:r>
              <a:rPr lang="en-US" altLang="zh-TW" smtClean="0"/>
              <a:t>Apple</a:t>
            </a:r>
            <a:r>
              <a:rPr lang="zh-TW" altLang="en-US" smtClean="0"/>
              <a:t>的</a:t>
            </a:r>
            <a:r>
              <a:rPr lang="en-US" altLang="zh-TW" smtClean="0"/>
              <a:t>iPhone</a:t>
            </a:r>
            <a:r>
              <a:rPr lang="zh-TW" altLang="en-US" smtClean="0"/>
              <a:t>互別苗頭。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2009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Microsoft</a:t>
            </a:r>
            <a:r>
              <a:rPr lang="zh-TW" altLang="en-US" smtClean="0"/>
              <a:t>推出作業系統</a:t>
            </a:r>
            <a:r>
              <a:rPr lang="en-US" altLang="zh-TW" smtClean="0"/>
              <a:t>Windows 7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2009</a:t>
            </a:r>
            <a:r>
              <a:rPr lang="zh-TW" altLang="en-US" smtClean="0"/>
              <a:t>年第四季的個人電腦</a:t>
            </a:r>
            <a:r>
              <a:rPr lang="en-US" altLang="zh-TW" smtClean="0"/>
              <a:t>(PC)</a:t>
            </a:r>
            <a:r>
              <a:rPr lang="zh-TW" altLang="en-US" smtClean="0"/>
              <a:t>前五大廠商依序為：</a:t>
            </a:r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r>
              <a:rPr lang="zh-TW" altLang="en-US" smtClean="0"/>
              <a:t>光纖通訊之父高錕獲頒諾貝爾物理學獎。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471" y="1050223"/>
            <a:ext cx="1220352" cy="1220352"/>
          </a:xfrm>
          <a:prstGeom prst="rect">
            <a:avLst/>
          </a:prstGeom>
        </p:spPr>
      </p:pic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532502636"/>
              </p:ext>
            </p:extLst>
          </p:nvPr>
        </p:nvGraphicFramePr>
        <p:xfrm>
          <a:off x="778295" y="2989421"/>
          <a:ext cx="7718078" cy="10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31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微網誌</a:t>
            </a:r>
            <a:r>
              <a:rPr lang="en-US" altLang="zh-TW" smtClean="0"/>
              <a:t>(microblogging)</a:t>
            </a:r>
            <a:r>
              <a:rPr lang="zh-TW" altLang="en-US" smtClean="0"/>
              <a:t>盛行，臺灣兩大微網誌平台為</a:t>
            </a:r>
            <a:r>
              <a:rPr lang="en-US" altLang="zh-TW" smtClean="0"/>
              <a:t>Plurk (</a:t>
            </a:r>
            <a:r>
              <a:rPr lang="zh-TW" altLang="en-US" smtClean="0"/>
              <a:t>噗浪</a:t>
            </a:r>
            <a:r>
              <a:rPr lang="en-US" altLang="zh-TW" smtClean="0"/>
              <a:t>)</a:t>
            </a:r>
            <a:r>
              <a:rPr lang="zh-TW" altLang="en-US" smtClean="0"/>
              <a:t>與</a:t>
            </a:r>
            <a:r>
              <a:rPr lang="en-US" altLang="zh-TW" smtClean="0"/>
              <a:t>Twitter (</a:t>
            </a:r>
            <a:r>
              <a:rPr lang="zh-TW" altLang="en-US" smtClean="0"/>
              <a:t>推特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透過網路計算、儲存及服務的雲端運算成為熱門技術名詞， 台大推出「雲端計算趨勢學程」。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推出觸控式平板電腦</a:t>
            </a:r>
            <a:r>
              <a:rPr lang="en-US" altLang="zh-TW" smtClean="0"/>
              <a:t>iPad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2011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超輕薄筆電</a:t>
            </a:r>
            <a:r>
              <a:rPr lang="en-US" altLang="zh-TW" smtClean="0"/>
              <a:t>(Ultrabook)</a:t>
            </a:r>
            <a:r>
              <a:rPr lang="zh-TW" altLang="en-US" smtClean="0"/>
              <a:t>問世，其特色為體積較薄、重量較輕，且擁有較佳的電池續航力。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推出平板電腦</a:t>
            </a:r>
            <a:r>
              <a:rPr lang="en-US" altLang="zh-TW" smtClean="0"/>
              <a:t>iPad 2</a:t>
            </a:r>
            <a:r>
              <a:rPr lang="zh-TW" altLang="en-US" smtClean="0"/>
              <a:t>及</a:t>
            </a:r>
            <a:r>
              <a:rPr lang="en-US" altLang="zh-TW" smtClean="0"/>
              <a:t>MacBook Air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9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馬克．祖克柏</a:t>
            </a:r>
            <a:r>
              <a:rPr lang="en-US" altLang="zh-TW" smtClean="0"/>
              <a:t>(Mark Zuckerberg)</a:t>
            </a:r>
            <a:r>
              <a:rPr lang="zh-TW" altLang="en-US" smtClean="0"/>
              <a:t>創辦的臉書</a:t>
            </a:r>
            <a:r>
              <a:rPr lang="en-US" altLang="zh-TW" smtClean="0"/>
              <a:t>(Facebook)</a:t>
            </a:r>
            <a:r>
              <a:rPr lang="zh-TW" altLang="en-US" smtClean="0"/>
              <a:t>自</a:t>
            </a:r>
            <a:r>
              <a:rPr lang="en-US" altLang="zh-TW" smtClean="0"/>
              <a:t>2004</a:t>
            </a:r>
            <a:r>
              <a:rPr lang="zh-TW" altLang="en-US" smtClean="0"/>
              <a:t>年上線後，用戶直線上升。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推出平板電腦</a:t>
            </a:r>
            <a:r>
              <a:rPr lang="en-US" altLang="zh-TW" smtClean="0"/>
              <a:t>The new iPad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除了觸控、聲控外，最新流行的手機功能是可讓使用者以眼睛或頭部操控的介面。</a:t>
            </a:r>
          </a:p>
          <a:p>
            <a:pPr lvl="1"/>
            <a:r>
              <a:rPr lang="zh-TW" altLang="en-US" smtClean="0"/>
              <a:t>宏達電推出</a:t>
            </a:r>
            <a:r>
              <a:rPr lang="en-US" altLang="zh-TW" smtClean="0"/>
              <a:t>The new hTC One</a:t>
            </a:r>
            <a:r>
              <a:rPr lang="zh-TW" altLang="en-US" smtClean="0"/>
              <a:t>，從絕地反攻手機市場。宏碁面臨轉型危機，創辦人施振榮重回戰場，接任宏碁董座及全球總裁。</a:t>
            </a:r>
          </a:p>
          <a:p>
            <a:pPr lvl="1"/>
            <a:r>
              <a:rPr lang="zh-TW" altLang="en-US" smtClean="0"/>
              <a:t>穿戴式行動裝置及</a:t>
            </a:r>
            <a:r>
              <a:rPr lang="en-US" altLang="zh-TW" smtClean="0"/>
              <a:t>3D</a:t>
            </a:r>
            <a:r>
              <a:rPr lang="zh-TW" altLang="en-US" smtClean="0"/>
              <a:t>印表機日益普及。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174" y="644774"/>
            <a:ext cx="1318826" cy="1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2014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臉書以</a:t>
            </a:r>
            <a:r>
              <a:rPr lang="en-US" altLang="zh-TW" smtClean="0"/>
              <a:t>190</a:t>
            </a:r>
            <a:r>
              <a:rPr lang="zh-TW" altLang="en-US" smtClean="0"/>
              <a:t>億美元收購即時通訊軟體</a:t>
            </a:r>
            <a:r>
              <a:rPr lang="en-US" altLang="zh-TW" smtClean="0"/>
              <a:t>WhatsApp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iPhone 6</a:t>
            </a:r>
            <a:r>
              <a:rPr lang="zh-TW" altLang="en-US" smtClean="0"/>
              <a:t>系列首波銷售寫下蘋果的最高紀錄。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24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2015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智慧手錶</a:t>
            </a:r>
            <a:r>
              <a:rPr lang="en-US" altLang="zh-TW" smtClean="0"/>
              <a:t>Apple Watch</a:t>
            </a:r>
            <a:r>
              <a:rPr lang="zh-TW" altLang="en-US" smtClean="0"/>
              <a:t>的發售與搶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購熱潮，使穿戴式裝置的戰火一觸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即發。</a:t>
            </a:r>
          </a:p>
          <a:p>
            <a:pPr lvl="1"/>
            <a:r>
              <a:rPr lang="zh-TW" altLang="en-US" smtClean="0"/>
              <a:t>創立於</a:t>
            </a:r>
            <a:r>
              <a:rPr lang="en-US" altLang="zh-TW" smtClean="0"/>
              <a:t>1939</a:t>
            </a:r>
            <a:r>
              <a:rPr lang="zh-TW" altLang="en-US" smtClean="0"/>
              <a:t>年的</a:t>
            </a:r>
            <a:r>
              <a:rPr lang="en-US" altLang="zh-TW" smtClean="0"/>
              <a:t>HP</a:t>
            </a:r>
            <a:r>
              <a:rPr lang="zh-TW" altLang="en-US" smtClean="0"/>
              <a:t>（</a:t>
            </a:r>
            <a:r>
              <a:rPr lang="en-US" altLang="zh-TW" smtClean="0"/>
              <a:t>Hewlett-Packard</a:t>
            </a:r>
            <a:r>
              <a:rPr lang="zh-TW" altLang="en-US" smtClean="0"/>
              <a:t>）分割成兩家公司：</a:t>
            </a:r>
            <a:r>
              <a:rPr lang="en-US" altLang="zh-TW" smtClean="0"/>
              <a:t>HP Inc.</a:t>
            </a:r>
            <a:r>
              <a:rPr lang="zh-TW" altLang="en-US" smtClean="0"/>
              <a:t>和</a:t>
            </a:r>
            <a:r>
              <a:rPr lang="en-US" altLang="zh-TW" smtClean="0"/>
              <a:t>Hewlett Packard Enterprise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85" y="1221600"/>
            <a:ext cx="1446147" cy="17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4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2016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zh-TW" smtClean="0"/>
              <a:t>電腦圍棋軟體</a:t>
            </a:r>
            <a:r>
              <a:rPr lang="en-US" altLang="zh-TW" smtClean="0"/>
              <a:t>AlphaGo</a:t>
            </a:r>
            <a:r>
              <a:rPr lang="zh-TW" altLang="zh-TW" smtClean="0"/>
              <a:t>以四勝一負戰績擊敗韓國李世乭九段，人工智慧的神速進展舉世矚目。</a:t>
            </a:r>
          </a:p>
          <a:p>
            <a:pPr lvl="1"/>
            <a:r>
              <a:rPr lang="en-US" altLang="zh-TW" smtClean="0"/>
              <a:t> </a:t>
            </a:r>
            <a:r>
              <a:rPr lang="zh-TW" altLang="zh-TW" smtClean="0"/>
              <a:t>任天堂公司推出擴增實境遊戲《精靈寶可夢</a:t>
            </a:r>
            <a:r>
              <a:rPr lang="en-US" altLang="zh-TW" smtClean="0"/>
              <a:t>GO</a:t>
            </a:r>
            <a:r>
              <a:rPr lang="zh-TW" altLang="zh-TW" smtClean="0"/>
              <a:t>》，地不分東西南北，人不分男女老少，玩家紛紛走到戶外捕捉神奇寶貝，一時蔚為奇景。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1912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無線電廣播工程師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Institute of Radio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成立，於</a:t>
            </a:r>
            <a:r>
              <a:rPr lang="zh-TW" altLang="en-US" dirty="0"/>
              <a:t>西元</a:t>
            </a:r>
            <a:r>
              <a:rPr lang="en-US" altLang="zh-TW" dirty="0"/>
              <a:t>1963</a:t>
            </a:r>
            <a:r>
              <a:rPr lang="zh-TW" altLang="en-US" dirty="0"/>
              <a:t>年和美國電機工程師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American Institute of Electrical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合併，成為</a:t>
            </a:r>
            <a:r>
              <a:rPr lang="zh-TW" altLang="en-US" dirty="0"/>
              <a:t>聲譽卓著的國際</a:t>
            </a:r>
            <a:r>
              <a:rPr lang="zh-TW" altLang="en-US" dirty="0" smtClean="0"/>
              <a:t>電機</a:t>
            </a:r>
            <a:r>
              <a:rPr lang="zh-TW" altLang="en-US" dirty="0"/>
              <a:t>電子工程師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</a:t>
            </a:r>
            <a:r>
              <a:rPr lang="zh-TW" altLang="en-US" dirty="0" smtClean="0"/>
              <a:t>簡稱</a:t>
            </a:r>
            <a:r>
              <a:rPr lang="zh-TW" altLang="en-US" dirty="0"/>
              <a:t>為</a:t>
            </a:r>
            <a:r>
              <a:rPr lang="en-US" altLang="zh-TW" dirty="0" smtClean="0"/>
              <a:t>IEEE)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美國電信龍頭 </a:t>
            </a:r>
            <a:r>
              <a:rPr lang="en-US" altLang="zh-TW" dirty="0" smtClean="0"/>
              <a:t>Verizon </a:t>
            </a:r>
            <a:r>
              <a:rPr lang="zh-TW" altLang="en-US" dirty="0" smtClean="0"/>
              <a:t>以 </a:t>
            </a:r>
            <a:r>
              <a:rPr lang="en-US" altLang="zh-TW" dirty="0" smtClean="0"/>
              <a:t>44.8</a:t>
            </a:r>
            <a:r>
              <a:rPr lang="zh-TW" altLang="en-US" dirty="0" smtClean="0"/>
              <a:t>億美金買下</a:t>
            </a:r>
            <a:r>
              <a:rPr lang="en-US" altLang="zh-TW" dirty="0" smtClean="0"/>
              <a:t>Yahoo!</a:t>
            </a:r>
            <a:r>
              <a:rPr lang="zh-TW" altLang="en-US" dirty="0" smtClean="0"/>
              <a:t>，將</a:t>
            </a:r>
            <a:r>
              <a:rPr lang="en-US" altLang="zh-TW" dirty="0" smtClean="0"/>
              <a:t>Yahoo!</a:t>
            </a:r>
            <a:r>
              <a:rPr lang="zh-TW" altLang="en-US" dirty="0" smtClean="0"/>
              <a:t>和兩年前收購的美國線上公司（</a:t>
            </a:r>
            <a:r>
              <a:rPr lang="en-US" altLang="zh-TW" dirty="0" smtClean="0"/>
              <a:t>AOL</a:t>
            </a:r>
            <a:r>
              <a:rPr lang="zh-TW" altLang="en-US" dirty="0" smtClean="0"/>
              <a:t>）整併為</a:t>
            </a:r>
            <a:r>
              <a:rPr lang="en-US" altLang="zh-TW" dirty="0" smtClean="0"/>
              <a:t>Oath</a:t>
            </a:r>
            <a:r>
              <a:rPr lang="zh-TW" altLang="en-US" dirty="0" smtClean="0"/>
              <a:t>公司，網路通訊市場重新洗牌。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資料科學（</a:t>
            </a:r>
            <a:r>
              <a:rPr lang="en-US" altLang="zh-TW" dirty="0" smtClean="0"/>
              <a:t>Data Science</a:t>
            </a:r>
            <a:r>
              <a:rPr lang="zh-TW" altLang="zh-TW" dirty="0" smtClean="0"/>
              <a:t>）、金融科技（</a:t>
            </a:r>
            <a:r>
              <a:rPr lang="en-US" altLang="zh-TW" dirty="0" smtClean="0"/>
              <a:t>Financial Technology</a:t>
            </a:r>
            <a:r>
              <a:rPr lang="zh-TW" altLang="zh-TW" dirty="0" smtClean="0"/>
              <a:t>，簡稱</a:t>
            </a:r>
            <a:r>
              <a:rPr lang="en-US" altLang="zh-TW" dirty="0" err="1" smtClean="0"/>
              <a:t>FinTech</a:t>
            </a:r>
            <a:r>
              <a:rPr lang="zh-TW" altLang="zh-TW" dirty="0" smtClean="0"/>
              <a:t>）、深度學習（</a:t>
            </a:r>
            <a:r>
              <a:rPr lang="en-US" altLang="zh-TW" dirty="0" smtClean="0"/>
              <a:t>Deep Learning</a:t>
            </a:r>
            <a:r>
              <a:rPr lang="zh-TW" altLang="zh-TW" dirty="0" smtClean="0"/>
              <a:t>）、擴增實境（</a:t>
            </a:r>
            <a:r>
              <a:rPr lang="en-US" altLang="zh-TW" dirty="0" smtClean="0"/>
              <a:t>Augmented Reality</a:t>
            </a:r>
            <a:r>
              <a:rPr lang="zh-TW" altLang="zh-TW" dirty="0" smtClean="0"/>
              <a:t>，簡稱</a:t>
            </a:r>
            <a:r>
              <a:rPr lang="en-US" altLang="zh-TW" dirty="0" smtClean="0"/>
              <a:t>AR</a:t>
            </a:r>
            <a:r>
              <a:rPr lang="zh-TW" altLang="zh-TW" dirty="0" smtClean="0"/>
              <a:t>）、物聯網（</a:t>
            </a:r>
            <a:r>
              <a:rPr lang="en-US" altLang="zh-TW" dirty="0" smtClean="0"/>
              <a:t>Internet of Things</a:t>
            </a:r>
            <a:r>
              <a:rPr lang="zh-TW" altLang="zh-TW" dirty="0" smtClean="0"/>
              <a:t>，簡稱</a:t>
            </a:r>
            <a:r>
              <a:rPr lang="en-US" altLang="zh-TW" dirty="0" err="1" smtClean="0"/>
              <a:t>IoT</a:t>
            </a:r>
            <a:r>
              <a:rPr lang="zh-TW" altLang="zh-TW" dirty="0" smtClean="0"/>
              <a:t>）等資訊相關領域持續發燒。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8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zh-TW" altLang="en-US" smtClean="0"/>
              <a:t>西元</a:t>
            </a:r>
            <a:r>
              <a:rPr lang="en-US" altLang="zh-TW" smtClean="0"/>
              <a:t>2017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AlphaGo Zero</a:t>
            </a:r>
            <a:r>
              <a:rPr lang="zh-TW" altLang="en-US" smtClean="0"/>
              <a:t>藉由強化學習模式累積功力，僅三天棋力即超越</a:t>
            </a:r>
            <a:r>
              <a:rPr lang="en-US" altLang="zh-TW" smtClean="0"/>
              <a:t>2016</a:t>
            </a:r>
            <a:r>
              <a:rPr lang="zh-TW" altLang="en-US" smtClean="0"/>
              <a:t>年打敗李世乭的</a:t>
            </a:r>
            <a:r>
              <a:rPr lang="en-US" altLang="zh-TW" smtClean="0"/>
              <a:t>AlphaGo</a:t>
            </a:r>
            <a:r>
              <a:rPr lang="zh-TW" altLang="en-US" smtClean="0"/>
              <a:t>，廿一天超越打敗柯潔的</a:t>
            </a:r>
            <a:r>
              <a:rPr lang="en-US" altLang="zh-TW" smtClean="0"/>
              <a:t>AlphaGo Master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亞馬遜創辦人貝佐斯（</a:t>
            </a:r>
            <a:r>
              <a:rPr lang="en-US" altLang="zh-TW" smtClean="0"/>
              <a:t>Jeff Bezos</a:t>
            </a:r>
            <a:r>
              <a:rPr lang="zh-TW" altLang="en-US" smtClean="0"/>
              <a:t>）</a:t>
            </a:r>
            <a:r>
              <a:rPr lang="en-US" altLang="zh-TW" smtClean="0"/>
              <a:t>10</a:t>
            </a:r>
            <a:r>
              <a:rPr lang="zh-TW" altLang="en-US" smtClean="0"/>
              <a:t>月時身價</a:t>
            </a:r>
            <a:r>
              <a:rPr lang="en-US" altLang="zh-TW" smtClean="0"/>
              <a:t>938</a:t>
            </a:r>
            <a:r>
              <a:rPr lang="zh-TW" altLang="en-US" smtClean="0"/>
              <a:t>億美元，成為最新世界首富。</a:t>
            </a:r>
          </a:p>
          <a:p>
            <a:pPr lvl="1"/>
            <a:r>
              <a:rPr lang="zh-TW" altLang="en-US" smtClean="0"/>
              <a:t>繼</a:t>
            </a:r>
            <a:r>
              <a:rPr lang="en-US" altLang="zh-TW" smtClean="0"/>
              <a:t>Google</a:t>
            </a:r>
            <a:r>
              <a:rPr lang="zh-TW" altLang="en-US" smtClean="0"/>
              <a:t>之後， </a:t>
            </a:r>
            <a:r>
              <a:rPr lang="en-US" altLang="zh-TW" smtClean="0"/>
              <a:t>Facebook</a:t>
            </a:r>
            <a:r>
              <a:rPr lang="zh-TW" altLang="en-US" smtClean="0"/>
              <a:t>的</a:t>
            </a:r>
            <a:r>
              <a:rPr lang="en-US" altLang="zh-TW" smtClean="0"/>
              <a:t>2017</a:t>
            </a:r>
            <a:r>
              <a:rPr lang="zh-TW" altLang="en-US" smtClean="0"/>
              <a:t>年第三季廣告營收，也首度超越了所有的傳統媒體公司。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TW" altLang="en-US" smtClean="0"/>
              <a:t>西元</a:t>
            </a:r>
            <a:r>
              <a:rPr lang="en-US" altLang="zh-TW" smtClean="0"/>
              <a:t>2018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電動汽車（</a:t>
            </a:r>
            <a:r>
              <a:rPr lang="en-US" altLang="zh-TW" smtClean="0"/>
              <a:t>Electric Vehicle</a:t>
            </a:r>
            <a:r>
              <a:rPr lang="zh-TW" altLang="en-US" smtClean="0"/>
              <a:t>）及自動駕駛汽車（</a:t>
            </a:r>
            <a:r>
              <a:rPr lang="en-US" altLang="zh-TW" smtClean="0"/>
              <a:t>Autonomous Car</a:t>
            </a:r>
            <a:r>
              <a:rPr lang="zh-TW" altLang="en-US" smtClean="0"/>
              <a:t>）技術更臻成熟，人類交通工具的革新將一日千里。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成為美國第一家超過一兆美元市值的公司。</a:t>
            </a:r>
            <a:endParaRPr lang="en-US" altLang="zh-TW" smtClean="0"/>
          </a:p>
          <a:p>
            <a:pPr lvl="1"/>
            <a:r>
              <a:rPr lang="en-US" altLang="zh-TW" smtClean="0"/>
              <a:t>Amazon</a:t>
            </a:r>
            <a:r>
              <a:rPr lang="zh-TW" altLang="en-US" smtClean="0"/>
              <a:t>併購</a:t>
            </a:r>
            <a:r>
              <a:rPr lang="en-US" altLang="zh-TW" smtClean="0"/>
              <a:t>Whole Foods</a:t>
            </a:r>
            <a:r>
              <a:rPr lang="zh-TW" altLang="en-US" smtClean="0"/>
              <a:t>超市後，在一年內推出無人結帳的零售店</a:t>
            </a:r>
            <a:r>
              <a:rPr lang="en-US" altLang="zh-TW" smtClean="0"/>
              <a:t>Amazon Go</a:t>
            </a:r>
            <a:r>
              <a:rPr lang="zh-TW" altLang="en-US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680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IBM</a:t>
            </a:r>
            <a:r>
              <a:rPr lang="zh-TW" altLang="en-US" smtClean="0"/>
              <a:t>以三百四十億美元買下開放原始碼巨擘</a:t>
            </a:r>
            <a:r>
              <a:rPr lang="en-US" altLang="zh-TW" smtClean="0"/>
              <a:t>Red Hat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r>
              <a:rPr lang="zh-TW" altLang="en-US" smtClean="0"/>
              <a:t>微軟以七十五億美元買下全球最大的開放原始碼平台</a:t>
            </a:r>
            <a:r>
              <a:rPr lang="en-US" altLang="zh-TW" smtClean="0"/>
              <a:t>GitHub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Facebook</a:t>
            </a:r>
            <a:r>
              <a:rPr lang="zh-TW" altLang="en-US" smtClean="0"/>
              <a:t>爆發數千萬筆個資外洩。</a:t>
            </a:r>
            <a:endParaRPr lang="en-US" altLang="zh-TW" smtClean="0"/>
          </a:p>
          <a:p>
            <a:pPr lvl="1"/>
            <a:r>
              <a:rPr lang="zh-TW" altLang="en-US" smtClean="0"/>
              <a:t>台積電因電腦病毒感染而發生機台停擺事件，一夕之間就損失了數十億元。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中美貿易大戰，全球半導體產業鏈受到嚴峻挑戰。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華為的</a:t>
            </a:r>
            <a:r>
              <a:rPr lang="en-US" altLang="zh-TW" dirty="0" smtClean="0"/>
              <a:t>5G</a:t>
            </a:r>
            <a:r>
              <a:rPr lang="zh-TW" altLang="en-US" dirty="0" smtClean="0"/>
              <a:t>部署受到抵制。</a:t>
            </a:r>
          </a:p>
          <a:p>
            <a:pPr lvl="1"/>
            <a:r>
              <a:rPr lang="zh-TW" altLang="en-US" dirty="0" smtClean="0"/>
              <a:t>深度學習技術革命之父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Geoffrey Hinton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Yann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LeCun</a:t>
            </a:r>
            <a:r>
              <a:rPr lang="zh-TW" altLang="en-US" dirty="0" smtClean="0"/>
              <a:t>獲頒具「資訊科學諾貝爾獎」美譽的「杜林獎」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545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發放</a:t>
            </a:r>
            <a:r>
              <a:rPr lang="en-US" altLang="zh-TW" dirty="0" smtClean="0"/>
              <a:t>5G</a:t>
            </a:r>
            <a:r>
              <a:rPr lang="zh-TW" altLang="en-US" dirty="0" smtClean="0"/>
              <a:t>執照。</a:t>
            </a:r>
          </a:p>
          <a:p>
            <a:pPr lvl="1"/>
            <a:r>
              <a:rPr lang="zh-TW" altLang="en-US" dirty="0" smtClean="0"/>
              <a:t>全球最大專業積體電路製造服務公司台積電市值突破八兆台幣，打敗三星，成為亞洲市值最高的公司。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4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嚴重特殊傳染性肺炎（</a:t>
            </a:r>
            <a:r>
              <a:rPr lang="en-US" altLang="zh-TW" smtClean="0"/>
              <a:t>COVID-19</a:t>
            </a:r>
            <a:r>
              <a:rPr lang="zh-TW" altLang="en-US" smtClean="0"/>
              <a:t>）大爆發。</a:t>
            </a:r>
            <a:endParaRPr lang="en-US" altLang="zh-TW" smtClean="0"/>
          </a:p>
          <a:p>
            <a:pPr lvl="1"/>
            <a:r>
              <a:rPr lang="zh-TW" altLang="en-US" smtClean="0"/>
              <a:t>遠距學習及工作成為疫情期間的重要模式。</a:t>
            </a:r>
          </a:p>
          <a:p>
            <a:pPr lvl="1"/>
            <a:r>
              <a:rPr lang="zh-TW" altLang="en-US" smtClean="0"/>
              <a:t>特斯拉（</a:t>
            </a:r>
            <a:r>
              <a:rPr lang="en-US" altLang="zh-TW" smtClean="0"/>
              <a:t>Tesla</a:t>
            </a:r>
            <a:r>
              <a:rPr lang="zh-TW" altLang="en-US" smtClean="0"/>
              <a:t>）帶動新一波的電動車及自動駕駛革命浪潮。</a:t>
            </a:r>
            <a:endParaRPr lang="en-US" altLang="zh-TW" smtClean="0"/>
          </a:p>
          <a:p>
            <a:pPr lvl="1"/>
            <a:r>
              <a:rPr lang="en-US" altLang="zh-TW" smtClean="0"/>
              <a:t>COVID-19</a:t>
            </a:r>
            <a:r>
              <a:rPr lang="zh-TW" altLang="en-US" smtClean="0"/>
              <a:t>疫苗問世。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2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車用晶片嚴重缺貨。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疫情升級，史上第一次全面改採線上教學。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IonQ</a:t>
            </a:r>
            <a:r>
              <a:rPr lang="zh-TW" altLang="en-US" dirty="0" smtClean="0"/>
              <a:t>成為首家公開發行的量子電腦公司。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無人機的性能愈來愈優異，價格愈來愈親民。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736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臉書改名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，宣示</a:t>
            </a:r>
            <a:r>
              <a:rPr lang="en-US" altLang="zh-TW" dirty="0" err="1" smtClean="0"/>
              <a:t>Metaverse</a:t>
            </a:r>
            <a:r>
              <a:rPr lang="zh-TW" altLang="en-US" dirty="0" smtClean="0"/>
              <a:t>的願景。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NFT</a:t>
            </a:r>
            <a:r>
              <a:rPr lang="zh-TW" altLang="en-US" dirty="0" smtClean="0"/>
              <a:t>（</a:t>
            </a:r>
            <a:r>
              <a:rPr lang="en-US" altLang="zh-TW" dirty="0" smtClean="0"/>
              <a:t>Non-Fungible Token</a:t>
            </a:r>
            <a:r>
              <a:rPr lang="zh-TW" altLang="en-US" dirty="0" smtClean="0"/>
              <a:t>，非同質化代幣）是一種區塊鏈帳本的資料單位，它的獨一無二及可回溯性，使其成為數位收藏的流行選項。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1937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亞蘭杜</a:t>
            </a:r>
            <a:r>
              <a:rPr lang="zh-TW" altLang="en-US" dirty="0" smtClean="0">
                <a:solidFill>
                  <a:srgbClr val="C00000"/>
                </a:solidFill>
              </a:rPr>
              <a:t>林</a:t>
            </a:r>
            <a:r>
              <a:rPr lang="en-US" altLang="zh-TW" dirty="0" smtClean="0"/>
              <a:t>(Alan Turing)</a:t>
            </a:r>
            <a:r>
              <a:rPr lang="zh-TW" altLang="en-US" dirty="0" smtClean="0"/>
              <a:t>提出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機</a:t>
            </a:r>
            <a:r>
              <a:rPr lang="en-US" altLang="zh-TW" dirty="0" smtClean="0"/>
              <a:t>(Turing Machine)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，證明某些</a:t>
            </a:r>
            <a:r>
              <a:rPr lang="zh-TW" altLang="en-US" dirty="0"/>
              <a:t>命題的不可</a:t>
            </a:r>
            <a:r>
              <a:rPr lang="zh-TW" altLang="en-US" dirty="0" smtClean="0"/>
              <a:t>決定性。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微軟宣布以美金</a:t>
            </a:r>
            <a:r>
              <a:rPr lang="en-US" altLang="zh-TW" smtClean="0"/>
              <a:t>690</a:t>
            </a:r>
            <a:r>
              <a:rPr lang="zh-TW" altLang="en-US" smtClean="0"/>
              <a:t>億收購電玩巨頭「動視暴雪」（</a:t>
            </a:r>
            <a:r>
              <a:rPr lang="en-US" altLang="zh-TW" smtClean="0"/>
              <a:t>Activision Blizzards</a:t>
            </a:r>
            <a:r>
              <a:rPr lang="zh-TW" altLang="en-US" smtClean="0"/>
              <a:t>），將成為僅次於騰訊、</a:t>
            </a:r>
            <a:r>
              <a:rPr lang="en-US" altLang="zh-TW" smtClean="0"/>
              <a:t>Sony</a:t>
            </a:r>
            <a:r>
              <a:rPr lang="zh-TW" altLang="en-US" smtClean="0"/>
              <a:t>的第三大電玩公司。</a:t>
            </a:r>
            <a:endParaRPr lang="en-US" altLang="zh-TW" smtClean="0"/>
          </a:p>
          <a:p>
            <a:pPr lvl="1"/>
            <a:r>
              <a:rPr lang="zh-TW" altLang="en-US" smtClean="0"/>
              <a:t>全球交易量第二大的加密貨幣交易所</a:t>
            </a:r>
            <a:r>
              <a:rPr lang="en-US" altLang="zh-TW" smtClean="0"/>
              <a:t>FTX</a:t>
            </a:r>
            <a:r>
              <a:rPr lang="zh-TW" altLang="en-US" smtClean="0"/>
              <a:t>市值急轉直下，申請美國破產法第十一章的破產保護。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124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OpenAI</a:t>
            </a:r>
            <a:r>
              <a:rPr lang="zh-TW" altLang="en-US" smtClean="0"/>
              <a:t>推出聊天機器人</a:t>
            </a:r>
            <a:r>
              <a:rPr lang="en-US" altLang="zh-TW" smtClean="0"/>
              <a:t>ChatGPT</a:t>
            </a:r>
            <a:r>
              <a:rPr lang="zh-TW" altLang="en-US" smtClean="0"/>
              <a:t>，被紐約時報譽為最佳人工智慧聊天機器人。</a:t>
            </a:r>
            <a:endParaRPr lang="en-US" altLang="zh-TW" smtClean="0"/>
          </a:p>
          <a:p>
            <a:pPr lvl="1"/>
            <a:r>
              <a:rPr lang="zh-TW" altLang="en-US" smtClean="0"/>
              <a:t>台積電赴美設廠，前兩期的四奈米和三奈米製程總投資額達四百億美元。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4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陸海空軌跡 雲端全都錄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美國眾議院議長裴洛西訪臺。她所搭乘的專機從吉隆坡起飛後，為避開可能遭受軍事威脅的南海，繞道較遠航程的菲律賓海。</a:t>
            </a:r>
            <a:endParaRPr lang="en-US" altLang="zh-TW" dirty="0" smtClean="0"/>
          </a:p>
          <a:p>
            <a:r>
              <a:rPr lang="zh-TW" altLang="en-US" dirty="0" smtClean="0"/>
              <a:t>在七個小時的飛行期間，許多網友湧入知名航班追蹤網站</a:t>
            </a:r>
            <a:r>
              <a:rPr lang="en-US" altLang="zh-TW" dirty="0" smtClean="0"/>
              <a:t>Flightradar24</a:t>
            </a:r>
            <a:r>
              <a:rPr lang="zh-TW" altLang="en-US" dirty="0" smtClean="0"/>
              <a:t>，查詢呼號</a:t>
            </a:r>
            <a:r>
              <a:rPr lang="en-US" altLang="zh-TW" dirty="0" smtClean="0"/>
              <a:t>SPAR19</a:t>
            </a:r>
            <a:r>
              <a:rPr lang="zh-TW" altLang="en-US" dirty="0" smtClean="0"/>
              <a:t>專機的即時動態。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8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一月十一日，美國聯邦航空總署因「飛航任務公告」（</a:t>
            </a:r>
            <a:r>
              <a:rPr lang="en-US" altLang="zh-TW" dirty="0" smtClean="0"/>
              <a:t>Notice to Air Missions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NOTAM</a:t>
            </a:r>
            <a:r>
              <a:rPr lang="zh-TW" altLang="en-US" dirty="0" smtClean="0"/>
              <a:t>）電腦系統失靈，勒令機場飛機當天全面停飛。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台北國際電腦展聚焦高效運算、智慧應用、次世代通訊、超越現實、創新與新創、綠能永續等主題。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654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微軟已於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</a:t>
            </a:r>
            <a:r>
              <a:rPr lang="en-US" altLang="zh-TW" dirty="0" smtClean="0"/>
              <a:t>14</a:t>
            </a:r>
            <a:r>
              <a:rPr lang="zh-TW" altLang="en-US" dirty="0" smtClean="0"/>
              <a:t>日永久停用</a:t>
            </a:r>
            <a:r>
              <a:rPr lang="en-US" altLang="zh-TW" dirty="0" smtClean="0"/>
              <a:t>IE</a:t>
            </a:r>
            <a:r>
              <a:rPr lang="zh-TW" altLang="en-US" dirty="0" smtClean="0"/>
              <a:t>。當舊用戶點選</a:t>
            </a:r>
            <a:r>
              <a:rPr lang="en-US" altLang="zh-TW" dirty="0" smtClean="0"/>
              <a:t>IE</a:t>
            </a:r>
            <a:r>
              <a:rPr lang="zh-TW" altLang="en-US" dirty="0" smtClean="0"/>
              <a:t>時，會被特定版本的</a:t>
            </a:r>
            <a:r>
              <a:rPr lang="en-US" altLang="zh-TW" dirty="0" smtClean="0"/>
              <a:t>Microsoft Edge</a:t>
            </a:r>
            <a:r>
              <a:rPr lang="zh-TW" altLang="en-US" dirty="0" smtClean="0"/>
              <a:t>自動替換。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以色列回擊哈瑪斯的戰事中，馬斯克提供天羅「星鏈」通訊網路，支援加薩走廊被認可的人道救援組織。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生成式</a:t>
            </a:r>
            <a:r>
              <a:rPr lang="en-US" altLang="zh-TW" dirty="0" smtClean="0"/>
              <a:t>AI</a:t>
            </a:r>
            <a:r>
              <a:rPr lang="zh-TW" altLang="en-US" dirty="0" smtClean="0"/>
              <a:t>革命浪潮，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推出新世代多模態大型語言模型</a:t>
            </a:r>
            <a:r>
              <a:rPr lang="en-US" altLang="zh-TW" dirty="0" smtClean="0"/>
              <a:t>Gemini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4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台積電熊本廠比美國鳳凰城建廠較晚，但因廿四小時日夜趕工而能更早投入量產。</a:t>
            </a:r>
          </a:p>
          <a:p>
            <a:pPr lvl="1"/>
            <a:r>
              <a:rPr lang="zh-TW" altLang="en-US" dirty="0" smtClean="0"/>
              <a:t>全球最大的</a:t>
            </a:r>
            <a:r>
              <a:rPr lang="en-US" altLang="zh-TW" dirty="0" smtClean="0"/>
              <a:t>GPU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NVIDIA</a:t>
            </a:r>
            <a:r>
              <a:rPr lang="zh-TW" altLang="en-US" dirty="0" smtClean="0"/>
              <a:t>的執行長黃仁勳於台大體育館開講，主題是「</a:t>
            </a:r>
            <a:r>
              <a:rPr lang="en-US" altLang="zh-TW" dirty="0" smtClean="0"/>
              <a:t>AI</a:t>
            </a:r>
            <a:r>
              <a:rPr lang="zh-TW" altLang="en-US" dirty="0" smtClean="0"/>
              <a:t>帶來的新產業革命與發展」，同時表達對臺灣供應鏈夥伴的支持與感謝。</a:t>
            </a:r>
          </a:p>
        </p:txBody>
      </p:sp>
    </p:spTree>
    <p:extLst>
      <p:ext uri="{BB962C8B-B14F-4D97-AF65-F5344CB8AC3E}">
        <p14:creationId xmlns:p14="http://schemas.microsoft.com/office/powerpoint/2010/main" val="35220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2024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 smtClean="0"/>
              <a:t>諾貝爾物理學獎得主為約翰．霍普菲爾（</a:t>
            </a:r>
            <a:r>
              <a:rPr lang="en-US" altLang="zh-TW" dirty="0" smtClean="0"/>
              <a:t>John Hopfield</a:t>
            </a:r>
            <a:r>
              <a:rPr lang="zh-TW" altLang="en-US" dirty="0" smtClean="0"/>
              <a:t>）和傑佛瑞．辛頓（</a:t>
            </a:r>
            <a:r>
              <a:rPr lang="en-US" altLang="zh-TW" dirty="0" smtClean="0"/>
              <a:t>Geoffrey Hinton</a:t>
            </a:r>
            <a:r>
              <a:rPr lang="zh-TW" altLang="en-US" dirty="0" smtClean="0"/>
              <a:t>），表彰他們透過人工神經網路實現機器學習的基礎發現與發明。 </a:t>
            </a:r>
            <a:endParaRPr lang="en-US" altLang="zh-TW" dirty="0" smtClean="0"/>
          </a:p>
          <a:p>
            <a:pPr lvl="1"/>
            <a:r>
              <a:rPr lang="zh-TW" altLang="en-US" dirty="0"/>
              <a:t>諾貝爾化學獎頒給大衛．貝克（</a:t>
            </a:r>
            <a:r>
              <a:rPr lang="en-US" altLang="zh-TW" dirty="0"/>
              <a:t>David Baker</a:t>
            </a:r>
            <a:r>
              <a:rPr lang="zh-TW" altLang="en-US" dirty="0"/>
              <a:t>）、約翰．江珀（</a:t>
            </a:r>
            <a:r>
              <a:rPr lang="en-US" altLang="zh-TW" dirty="0"/>
              <a:t>John Jumper</a:t>
            </a:r>
            <a:r>
              <a:rPr lang="zh-TW" altLang="en-US" dirty="0"/>
              <a:t>）及德米斯．哈薩比斯（</a:t>
            </a:r>
            <a:r>
              <a:rPr lang="en-US" altLang="zh-TW" dirty="0"/>
              <a:t>Demis Hassabis</a:t>
            </a:r>
            <a:r>
              <a:rPr lang="zh-TW" altLang="en-US" dirty="0"/>
              <a:t>），表彰他們運用計算工具在蛋白質設計及結構預測的貢獻。 </a:t>
            </a:r>
          </a:p>
        </p:txBody>
      </p:sp>
    </p:spTree>
    <p:extLst>
      <p:ext uri="{BB962C8B-B14F-4D97-AF65-F5344CB8AC3E}">
        <p14:creationId xmlns:p14="http://schemas.microsoft.com/office/powerpoint/2010/main" val="38079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/>
              <a:t>2025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台積電二月赴美國舉行例行董事會，並檢視美國鳳凰城先進製程進度。</a:t>
            </a:r>
          </a:p>
          <a:p>
            <a:pPr lvl="1"/>
            <a:r>
              <a:rPr lang="zh-TW" altLang="en-US" dirty="0"/>
              <a:t>在生成式</a:t>
            </a:r>
            <a:r>
              <a:rPr lang="en-US" altLang="zh-TW" dirty="0"/>
              <a:t>AI</a:t>
            </a:r>
            <a:r>
              <a:rPr lang="zh-TW" altLang="en-US" dirty="0"/>
              <a:t>強勢登場後，當前流行的網路查詢，已逐漸從關鍵字搜尋相關網頁，轉為自然語言聊天式的智能統整問答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網路</a:t>
            </a:r>
            <a:r>
              <a:rPr lang="zh-TW" altLang="en-US" dirty="0"/>
              <a:t>查詢模式的典範轉移，讓聊天機器人</a:t>
            </a:r>
            <a:r>
              <a:rPr lang="en-US" altLang="zh-TW" dirty="0"/>
              <a:t>ChatGPT</a:t>
            </a:r>
            <a:r>
              <a:rPr lang="zh-TW" altLang="en-US" dirty="0"/>
              <a:t>的創建組織</a:t>
            </a:r>
            <a:r>
              <a:rPr lang="en-US" altLang="zh-TW" dirty="0"/>
              <a:t>OpenAI</a:t>
            </a:r>
            <a:r>
              <a:rPr lang="zh-TW" altLang="en-US" dirty="0"/>
              <a:t>，與搜尋引擎巨擘</a:t>
            </a:r>
            <a:r>
              <a:rPr lang="en-US" altLang="zh-TW" dirty="0"/>
              <a:t>Google</a:t>
            </a:r>
            <a:r>
              <a:rPr lang="zh-TW" altLang="en-US" dirty="0"/>
              <a:t>進入短兵相接的階段。</a:t>
            </a:r>
          </a:p>
        </p:txBody>
      </p:sp>
    </p:spTree>
    <p:extLst>
      <p:ext uri="{BB962C8B-B14F-4D97-AF65-F5344CB8AC3E}">
        <p14:creationId xmlns:p14="http://schemas.microsoft.com/office/powerpoint/2010/main" val="26049865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  <a:p>
            <a:endParaRPr lang="zh-TW" altLang="en-US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558496" y="1844774"/>
            <a:ext cx="8229600" cy="2668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dirty="0" smtClean="0">
                <a:solidFill>
                  <a:srgbClr val="C00000"/>
                </a:solidFill>
              </a:rPr>
              <a:t>漫談</a:t>
            </a:r>
            <a:r>
              <a:rPr lang="zh-TW" altLang="zh-TW" dirty="0">
                <a:solidFill>
                  <a:srgbClr val="C00000"/>
                </a:solidFill>
              </a:rPr>
              <a:t>資通訊夯科技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zh-TW" dirty="0" smtClean="0"/>
              <a:t>生成</a:t>
            </a:r>
            <a:r>
              <a:rPr lang="zh-TW" altLang="zh-TW" dirty="0"/>
              <a:t>式人工智慧、量子計算與通訊、數位孿生是當前資通訊領域的三大熱門技術。生成式</a:t>
            </a:r>
            <a:r>
              <a:rPr lang="en-US" altLang="zh-TW" dirty="0"/>
              <a:t>AI</a:t>
            </a:r>
            <a:r>
              <a:rPr lang="zh-TW" altLang="zh-TW" dirty="0"/>
              <a:t>已廣泛應用於創作、醫療與教育等領域，展現驚人潛力；量子科技則具備強大運算與通訊安全能力，但仍面臨穩定性挑戰；數位孿生透過模擬實體，助力產業預測與優化，開創智慧應用新篇章。</a:t>
            </a:r>
            <a:endParaRPr lang="zh-TW" altLang="en-US" dirty="0" smtClean="0"/>
          </a:p>
          <a:p>
            <a:r>
              <a:rPr lang="zh-TW" altLang="en-US" dirty="0" smtClean="0"/>
              <a:t>　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4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1938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史丹佛大學同學</a:t>
            </a:r>
            <a:r>
              <a:rPr lang="en-US" altLang="zh-TW" dirty="0"/>
              <a:t>William Hewlett</a:t>
            </a:r>
            <a:r>
              <a:rPr lang="zh-TW" altLang="en-US" dirty="0"/>
              <a:t>和</a:t>
            </a:r>
            <a:r>
              <a:rPr lang="en-US" altLang="zh-TW" dirty="0"/>
              <a:t>David Packard</a:t>
            </a:r>
            <a:r>
              <a:rPr lang="zh-TW" altLang="en-US" dirty="0"/>
              <a:t>在加州</a:t>
            </a:r>
            <a:r>
              <a:rPr lang="en-US" altLang="zh-TW" dirty="0"/>
              <a:t>Palo Alto</a:t>
            </a:r>
            <a:r>
              <a:rPr lang="zh-TW" altLang="en-US" dirty="0"/>
              <a:t>的車庫組成</a:t>
            </a:r>
            <a:r>
              <a:rPr lang="en-US" altLang="zh-TW" dirty="0"/>
              <a:t>Hewlett-Packard (HP) </a:t>
            </a:r>
            <a:r>
              <a:rPr lang="zh-TW" altLang="en-US" dirty="0"/>
              <a:t>公司雛型，</a:t>
            </a:r>
            <a:r>
              <a:rPr lang="en-US" altLang="zh-TW" dirty="0"/>
              <a:t>1939</a:t>
            </a:r>
            <a:r>
              <a:rPr lang="zh-TW" altLang="en-US" dirty="0"/>
              <a:t>年正式成立</a:t>
            </a:r>
            <a:r>
              <a:rPr lang="en-US" altLang="zh-TW" dirty="0"/>
              <a:t>HP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5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量子電腦是計算武林的未來盟主嗎？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10</a:t>
            </a:r>
            <a:r>
              <a:rPr lang="zh-TW" altLang="en-US" dirty="0" smtClean="0"/>
              <a:t>月，</a:t>
            </a:r>
            <a:r>
              <a:rPr lang="en-US" altLang="zh-TW" dirty="0" err="1" smtClean="0"/>
              <a:t>IonQ</a:t>
            </a:r>
            <a:r>
              <a:rPr lang="zh-TW" altLang="en-US" dirty="0" smtClean="0"/>
              <a:t>在紐約證交所以</a:t>
            </a:r>
            <a:r>
              <a:rPr lang="en-US" altLang="zh-TW" dirty="0" smtClean="0"/>
              <a:t>SPAC</a:t>
            </a:r>
            <a:r>
              <a:rPr lang="zh-TW" altLang="en-US" dirty="0" smtClean="0"/>
              <a:t>（特殊目的收購公司）模式上市，成為首家公開發行的量子電腦公司，豎立量子計算領域在商業上里程碑。</a:t>
            </a:r>
            <a:endParaRPr lang="en-US" altLang="zh-TW" dirty="0" smtClean="0"/>
          </a:p>
          <a:p>
            <a:r>
              <a:rPr lang="zh-TW" altLang="en-US" dirty="0" smtClean="0"/>
              <a:t>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4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自七○年代起，科學界已醞釀利用量子特性加速運算的想法。四十年前，費曼認為傳統電腦無法模擬複雜的量子現象，提議建造量子電腦，以量子本身的潛質來模擬，開啟了量子計算領域的拓荒熱潮。</a:t>
            </a:r>
            <a:endParaRPr lang="en-US" altLang="zh-TW" dirty="0" smtClean="0"/>
          </a:p>
          <a:p>
            <a:r>
              <a:rPr lang="zh-TW" altLang="en-US" dirty="0" smtClean="0"/>
              <a:t>量子電腦的研發，無論是硬體實現或理論推導都極具挑戰性。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77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我不是機器人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圖形驗證碼用來判定使用者是不是「人類」，以遏止機器人程式以大批輸入來破解密碼、快速搶票、大量下單或攻擊系統。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546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所以在人流眾多的網路平台，都會看到類似的關卡，如高鐵訂票系統，「為了確保交易安全，請輸入右圖中之驗證碼」，臺鐵訂票系統，訂票時要勾選「我不是機器人」。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67221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 </a:t>
            </a:r>
            <a:r>
              <a:rPr lang="zh-TW" altLang="en-US" dirty="0" smtClean="0"/>
              <a:t>當代計算機的通用架構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當今計算機的通用架構，是基於</a:t>
            </a:r>
            <a:r>
              <a:rPr lang="zh-TW" altLang="en-US" dirty="0" smtClean="0">
                <a:solidFill>
                  <a:srgbClr val="C00000"/>
                </a:solidFill>
              </a:rPr>
              <a:t>馮紐曼模式</a:t>
            </a:r>
            <a:r>
              <a:rPr lang="en-US" altLang="zh-TW" dirty="0" smtClean="0"/>
              <a:t>(von Neumann Model)</a:t>
            </a:r>
            <a:r>
              <a:rPr lang="zh-TW" altLang="en-US" dirty="0" smtClean="0"/>
              <a:t>架構，此架構的主要精神在於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(stored program)</a:t>
            </a:r>
            <a:r>
              <a:rPr lang="zh-TW" altLang="en-US" dirty="0" smtClean="0"/>
              <a:t>的概念。</a:t>
            </a:r>
          </a:p>
        </p:txBody>
      </p:sp>
    </p:spTree>
    <p:extLst>
      <p:ext uri="{BB962C8B-B14F-4D97-AF65-F5344CB8AC3E}">
        <p14:creationId xmlns:p14="http://schemas.microsoft.com/office/powerpoint/2010/main" val="15587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 </a:t>
            </a:r>
            <a:r>
              <a:rPr lang="zh-TW" altLang="en-US" dirty="0" smtClean="0"/>
              <a:t>當代計算機的通用架構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馮紐曼在</a:t>
            </a:r>
            <a:r>
              <a:rPr lang="en-US" altLang="zh-TW" smtClean="0"/>
              <a:t>1945</a:t>
            </a:r>
            <a:r>
              <a:rPr lang="zh-TW" altLang="en-US" smtClean="0"/>
              <a:t>年提出這種儲存程式概念及可行架構的論文。</a:t>
            </a:r>
            <a:endParaRPr lang="en-US" altLang="zh-TW" smtClean="0"/>
          </a:p>
          <a:p>
            <a:r>
              <a:rPr lang="zh-TW" altLang="en-US" smtClean="0"/>
              <a:t>據此設計出</a:t>
            </a:r>
            <a:r>
              <a:rPr lang="en-US" altLang="zh-TW" smtClean="0"/>
              <a:t>1952</a:t>
            </a:r>
            <a:r>
              <a:rPr lang="zh-TW" altLang="en-US" smtClean="0"/>
              <a:t>年出品的</a:t>
            </a:r>
            <a:r>
              <a:rPr lang="en-US" altLang="zh-TW" smtClean="0"/>
              <a:t>EDVAC</a:t>
            </a:r>
            <a:r>
              <a:rPr lang="zh-TW" altLang="en-US" smtClean="0"/>
              <a:t>，但這類型最早的電腦卻是</a:t>
            </a:r>
            <a:r>
              <a:rPr lang="en-US" altLang="zh-TW" smtClean="0"/>
              <a:t>1948</a:t>
            </a:r>
            <a:r>
              <a:rPr lang="zh-TW" altLang="en-US" smtClean="0"/>
              <a:t>年英國的曼徹斯特馬克一號</a:t>
            </a:r>
            <a:r>
              <a:rPr lang="en-US" altLang="zh-TW" smtClean="0"/>
              <a:t>(Manchester Mark I)</a:t>
            </a:r>
            <a:r>
              <a:rPr lang="zh-TW" altLang="en-US" smtClean="0"/>
              <a:t>。</a:t>
            </a:r>
          </a:p>
          <a:p>
            <a:endParaRPr lang="zh-TW" altLang="en-US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5638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馮紐曼模式主要有四大子系統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記憶體</a:t>
            </a:r>
            <a:r>
              <a:rPr lang="en-US" altLang="zh-TW" dirty="0"/>
              <a:t>(Memory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輸入</a:t>
            </a:r>
            <a:r>
              <a:rPr lang="zh-TW" altLang="en-US" dirty="0"/>
              <a:t>／輸出</a:t>
            </a:r>
            <a:r>
              <a:rPr lang="en-US" altLang="zh-TW" dirty="0"/>
              <a:t>(Input</a:t>
            </a:r>
            <a:r>
              <a:rPr lang="zh-TW" altLang="en-US" dirty="0"/>
              <a:t>／</a:t>
            </a:r>
            <a:r>
              <a:rPr lang="en-US" altLang="zh-TW" dirty="0"/>
              <a:t>Output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49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算術邏輯單元和控制單元合起來稱為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7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6"/>
          <a:stretch/>
        </p:blipFill>
        <p:spPr bwMode="auto">
          <a:xfrm>
            <a:off x="1466655" y="1216136"/>
            <a:ext cx="5580620" cy="311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/>
          <p:cNvGrpSpPr/>
          <p:nvPr/>
        </p:nvGrpSpPr>
        <p:grpSpPr>
          <a:xfrm rot="21449515">
            <a:off x="521550" y="812343"/>
            <a:ext cx="2722152" cy="439438"/>
            <a:chOff x="4599954" y="5187677"/>
            <a:chExt cx="2722152" cy="585917"/>
          </a:xfr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pSp>
          <p:nvGrpSpPr>
            <p:cNvPr id="6" name="群組 5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  <a:grpFill/>
          </p:grpSpPr>
          <p:sp>
            <p:nvSpPr>
              <p:cNvPr id="8" name="矩形 7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9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/>
            </p:spPr>
          </p:pic>
        </p:grpSp>
        <p:sp>
          <p:nvSpPr>
            <p:cNvPr id="7" name="矩形 6"/>
            <p:cNvSpPr/>
            <p:nvPr/>
          </p:nvSpPr>
          <p:spPr>
            <a:xfrm rot="21265917">
              <a:off x="5439441" y="5234413"/>
              <a:ext cx="1338828" cy="492442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馮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紐曼</a:t>
              </a:r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模式</a:t>
              </a:r>
              <a:endPara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記憶體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在馮紐曼模式裡，記憶體除了用來儲存數位資料以及運算後的結果，同時也用來儲存程式。</a:t>
            </a:r>
            <a:endParaRPr lang="en-US" altLang="zh-TW" dirty="0" smtClean="0"/>
          </a:p>
          <a:p>
            <a:r>
              <a:rPr lang="zh-TW" altLang="en-US" dirty="0" smtClean="0"/>
              <a:t>記憶體同時儲存</a:t>
            </a:r>
            <a:r>
              <a:rPr lang="zh-TW" altLang="en-US" dirty="0" smtClean="0">
                <a:solidFill>
                  <a:srgbClr val="C00000"/>
                </a:solidFill>
              </a:rPr>
              <a:t>程式及資料</a:t>
            </a:r>
            <a:r>
              <a:rPr lang="zh-TW" altLang="en-US" dirty="0" smtClean="0"/>
              <a:t>，當操作不同程序時，只要載入相對應的程式即可，不必另外改變硬體。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2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3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4652</Words>
  <Application>Microsoft Office PowerPoint</Application>
  <PresentationFormat>如螢幕大小 (16:9)</PresentationFormat>
  <Paragraphs>460</Paragraphs>
  <Slides>104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05" baseType="lpstr">
      <vt:lpstr>Office 佈景主題</vt:lpstr>
      <vt:lpstr>PowerPoint 簡報</vt:lpstr>
      <vt:lpstr>1-1 計算機科學大事記</vt:lpstr>
      <vt:lpstr>1-1 計算機科學大事記</vt:lpstr>
      <vt:lpstr>1-1 計算機科學大事記</vt:lpstr>
      <vt:lpstr>1-1 計算機科學大事記</vt:lpstr>
      <vt:lpstr>IBM的前身</vt:lpstr>
      <vt:lpstr>1-1 計算機科學大事記</vt:lpstr>
      <vt:lpstr>1-1 計算機科學大事記</vt:lpstr>
      <vt:lpstr>1-1 計算機科學大事記</vt:lpstr>
      <vt:lpstr>PowerPoint 簡報</vt:lpstr>
      <vt:lpstr>1-1 計算機科學大事記</vt:lpstr>
      <vt:lpstr>1-1 計算機科學大事記</vt:lpstr>
      <vt:lpstr>1-1 計算機科學大事記</vt:lpstr>
      <vt:lpstr>1-1 計算機科學大事記</vt:lpstr>
      <vt:lpstr>PowerPoint 簡報</vt:lpstr>
      <vt:lpstr>第一代電腦：真空管時期 (1946~1958)</vt:lpstr>
      <vt:lpstr>第一代電腦：真空管時期(1946~1958)</vt:lpstr>
      <vt:lpstr>第一代電腦：真空管時期(1946~1958)</vt:lpstr>
      <vt:lpstr>第一代電腦：真空管時期(1946~1958)</vt:lpstr>
      <vt:lpstr>第一代電腦：真空管時期(1946~1958)</vt:lpstr>
      <vt:lpstr>PowerPoint 簡報</vt:lpstr>
      <vt:lpstr>PowerPoint 簡報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第三代電腦：積體電路時期(1964~1970)</vt:lpstr>
      <vt:lpstr>第三代電腦：積體電路時期(1964~1970)</vt:lpstr>
      <vt:lpstr>第三代電腦：積體電路時期(1964~1970)</vt:lpstr>
      <vt:lpstr>PowerPoint 簡報</vt:lpstr>
      <vt:lpstr>第三代電腦：積體電路時期(1964~1970)</vt:lpstr>
      <vt:lpstr>第三代電腦：積體電路時期(1964~1970)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PowerPoint 簡報</vt:lpstr>
      <vt:lpstr>PowerPoint 簡報</vt:lpstr>
      <vt:lpstr>PowerPoint 簡報</vt:lpstr>
      <vt:lpstr>1-2 當代計算機的通用架構</vt:lpstr>
      <vt:lpstr>1-2 當代計算機的通用架構</vt:lpstr>
      <vt:lpstr>1-2 當代計算機的通用架構</vt:lpstr>
      <vt:lpstr>1-2 當代計算機的通用架構</vt:lpstr>
      <vt:lpstr>PowerPoint 簡報</vt:lpstr>
      <vt:lpstr>記憶體</vt:lpstr>
      <vt:lpstr>算術邏輯單元</vt:lpstr>
      <vt:lpstr>控制單元</vt:lpstr>
      <vt:lpstr>輸入／輸出</vt:lpstr>
      <vt:lpstr>輸入／輸出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user</cp:lastModifiedBy>
  <cp:revision>212</cp:revision>
  <dcterms:created xsi:type="dcterms:W3CDTF">2015-04-21T01:58:17Z</dcterms:created>
  <dcterms:modified xsi:type="dcterms:W3CDTF">2025-06-13T05:46:03Z</dcterms:modified>
</cp:coreProperties>
</file>